
<file path=[Content_Types].xml><?xml version="1.0" encoding="utf-8"?>
<Types xmlns="http://schemas.openxmlformats.org/package/2006/content-types">
  <Default Extension="emf" ContentType="image/x-emf"/>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62" r:id="rId1"/>
  </p:sldMasterIdLst>
  <p:notesMasterIdLst>
    <p:notesMasterId r:id="rId39"/>
  </p:notesMasterIdLst>
  <p:handoutMasterIdLst>
    <p:handoutMasterId r:id="rId40"/>
  </p:handoutMasterIdLst>
  <p:sldIdLst>
    <p:sldId id="256" r:id="rId2"/>
    <p:sldId id="1893" r:id="rId3"/>
    <p:sldId id="1897" r:id="rId4"/>
    <p:sldId id="1898" r:id="rId5"/>
    <p:sldId id="1900" r:id="rId6"/>
    <p:sldId id="1901" r:id="rId7"/>
    <p:sldId id="1902" r:id="rId8"/>
    <p:sldId id="1904" r:id="rId9"/>
    <p:sldId id="1905" r:id="rId10"/>
    <p:sldId id="1907" r:id="rId11"/>
    <p:sldId id="1906" r:id="rId12"/>
    <p:sldId id="1909" r:id="rId13"/>
    <p:sldId id="1910" r:id="rId14"/>
    <p:sldId id="1911" r:id="rId15"/>
    <p:sldId id="1913" r:id="rId16"/>
    <p:sldId id="1914" r:id="rId17"/>
    <p:sldId id="1915" r:id="rId18"/>
    <p:sldId id="1891" r:id="rId19"/>
    <p:sldId id="1916" r:id="rId20"/>
    <p:sldId id="1917" r:id="rId21"/>
    <p:sldId id="1918" r:id="rId22"/>
    <p:sldId id="1919" r:id="rId23"/>
    <p:sldId id="1921" r:id="rId24"/>
    <p:sldId id="1920" r:id="rId25"/>
    <p:sldId id="1922" r:id="rId26"/>
    <p:sldId id="1923" r:id="rId27"/>
    <p:sldId id="1924" r:id="rId28"/>
    <p:sldId id="1925" r:id="rId29"/>
    <p:sldId id="1926" r:id="rId30"/>
    <p:sldId id="1927" r:id="rId31"/>
    <p:sldId id="1928" r:id="rId32"/>
    <p:sldId id="1930" r:id="rId33"/>
    <p:sldId id="1929" r:id="rId34"/>
    <p:sldId id="1931" r:id="rId35"/>
    <p:sldId id="1895" r:id="rId36"/>
    <p:sldId id="1932" r:id="rId37"/>
    <p:sldId id="1933" r:id="rId38"/>
  </p:sldIdLst>
  <p:sldSz cx="12192000" cy="6858000"/>
  <p:notesSz cx="6858000" cy="9144000"/>
  <p:embeddedFontLst>
    <p:embeddedFont>
      <p:font typeface="Calibri" panose="020F0502020204030204" pitchFamily="34" charset="0"/>
      <p:regular r:id="rId41"/>
      <p:bold r:id="rId42"/>
      <p:italic r:id="rId43"/>
      <p:boldItalic r:id="rId44"/>
    </p:embeddedFont>
    <p:embeddedFont>
      <p:font typeface="Open Sans" panose="020B0606030504020204" pitchFamily="34" charset="0"/>
      <p:regular r:id="rId45"/>
      <p:bold r:id="rId46"/>
      <p:italic r:id="rId47"/>
      <p:boldItalic r:id="rId48"/>
    </p:embeddedFont>
    <p:embeddedFont>
      <p:font typeface="Open Sans bold" panose="020B0706030804020204" pitchFamily="34" charset="0"/>
      <p:regular r:id="rId49"/>
      <p:bold r:id="rId50"/>
      <p:italic r:id="rId51"/>
      <p:boldItalic r:id="rId52"/>
    </p:embeddedFont>
    <p:embeddedFont>
      <p:font typeface="Open Sans Light" panose="020B0306030504020204" pitchFamily="34" charset="0"/>
      <p:regular r:id="rId53"/>
      <p:italic r:id="rId5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278F097-0A73-434B-97FE-ED3B8A0EF645}">
          <p14:sldIdLst>
            <p14:sldId id="256"/>
            <p14:sldId id="1893"/>
            <p14:sldId id="1897"/>
            <p14:sldId id="1898"/>
            <p14:sldId id="1900"/>
            <p14:sldId id="1901"/>
            <p14:sldId id="1902"/>
            <p14:sldId id="1904"/>
            <p14:sldId id="1905"/>
            <p14:sldId id="1907"/>
            <p14:sldId id="1906"/>
            <p14:sldId id="1909"/>
            <p14:sldId id="1910"/>
            <p14:sldId id="1911"/>
            <p14:sldId id="1913"/>
            <p14:sldId id="1914"/>
            <p14:sldId id="1915"/>
            <p14:sldId id="1891"/>
            <p14:sldId id="1916"/>
            <p14:sldId id="1917"/>
            <p14:sldId id="1918"/>
            <p14:sldId id="1919"/>
            <p14:sldId id="1921"/>
            <p14:sldId id="1920"/>
            <p14:sldId id="1922"/>
            <p14:sldId id="1923"/>
            <p14:sldId id="1924"/>
            <p14:sldId id="1925"/>
            <p14:sldId id="1926"/>
            <p14:sldId id="1927"/>
            <p14:sldId id="1928"/>
            <p14:sldId id="1930"/>
            <p14:sldId id="1929"/>
            <p14:sldId id="1931"/>
            <p14:sldId id="1895"/>
            <p14:sldId id="1932"/>
            <p14:sldId id="1933"/>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cott, Sarah Nicole" initials="SSN" lastIdx="5" clrIdx="0">
    <p:extLst>
      <p:ext uri="{19B8F6BF-5375-455C-9EA6-DF929625EA0E}">
        <p15:presenceInfo xmlns:p15="http://schemas.microsoft.com/office/powerpoint/2012/main" userId="S::snscott@sandia.gov::54896aa5-e1a9-4d47-b7f4-07892d7ea3ba"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AFDD"/>
    <a:srgbClr val="00ACD5"/>
    <a:srgbClr val="339A2E"/>
    <a:srgbClr val="1A315D"/>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517" autoAdjust="0"/>
    <p:restoredTop sz="96327" autoAdjust="0"/>
  </p:normalViewPr>
  <p:slideViewPr>
    <p:cSldViewPr snapToGrid="0" showGuides="1">
      <p:cViewPr varScale="1">
        <p:scale>
          <a:sx n="119" d="100"/>
          <a:sy n="119" d="100"/>
        </p:scale>
        <p:origin x="224" y="280"/>
      </p:cViewPr>
      <p:guideLst/>
    </p:cSldViewPr>
  </p:slideViewPr>
  <p:notesTextViewPr>
    <p:cViewPr>
      <p:scale>
        <a:sx n="85" d="100"/>
        <a:sy n="85" d="100"/>
      </p:scale>
      <p:origin x="0" y="0"/>
    </p:cViewPr>
  </p:notesTextViewPr>
  <p:sorterViewPr>
    <p:cViewPr>
      <p:scale>
        <a:sx n="1" d="1"/>
        <a:sy n="1" d="1"/>
      </p:scale>
      <p:origin x="0" y="0"/>
    </p:cViewPr>
  </p:sorterViewPr>
  <p:notesViewPr>
    <p:cSldViewPr snapToGrid="0" showGuides="1">
      <p:cViewPr varScale="1">
        <p:scale>
          <a:sx n="84" d="100"/>
          <a:sy n="84" d="100"/>
        </p:scale>
        <p:origin x="2752" y="19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2.fntdata"/><Relationship Id="rId47" Type="http://schemas.openxmlformats.org/officeDocument/2006/relationships/font" Target="fonts/font7.fntdata"/><Relationship Id="rId50" Type="http://schemas.openxmlformats.org/officeDocument/2006/relationships/font" Target="fonts/font10.fntdata"/><Relationship Id="rId55" Type="http://schemas.openxmlformats.org/officeDocument/2006/relationships/commentAuthors" Target="commen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handoutMaster" Target="handoutMasters/handoutMaster1.xml"/><Relationship Id="rId45" Type="http://schemas.openxmlformats.org/officeDocument/2006/relationships/font" Target="fonts/font5.fntdata"/><Relationship Id="rId53" Type="http://schemas.openxmlformats.org/officeDocument/2006/relationships/font" Target="fonts/font13.fntdata"/><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3.fntdata"/><Relationship Id="rId48" Type="http://schemas.openxmlformats.org/officeDocument/2006/relationships/font" Target="fonts/font8.fntdata"/><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font" Target="fonts/font11.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6.fntdata"/><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font" Target="fonts/font1.fntdata"/><Relationship Id="rId54" Type="http://schemas.openxmlformats.org/officeDocument/2006/relationships/font" Target="fonts/font14.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9.fntdata"/><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4.fntdata"/><Relationship Id="rId52" Type="http://schemas.openxmlformats.org/officeDocument/2006/relationships/font" Target="fonts/font12.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latin typeface="Open Sans" panose="020B0606030504020204" pitchFamily="34" charset="0"/>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4712B77-F7E2-4D68-A9CB-41B8CCDC9B29}" type="datetimeFigureOut">
              <a:rPr lang="en-US" smtClean="0">
                <a:latin typeface="Open Sans" panose="020B0606030504020204" pitchFamily="34" charset="0"/>
              </a:rPr>
              <a:t>3/17/23</a:t>
            </a:fld>
            <a:endParaRPr lang="en-US" dirty="0">
              <a:latin typeface="Open Sans" panose="020B0606030504020204" pitchFamily="34" charset="0"/>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latin typeface="Open Sans" panose="020B0606030504020204" pitchFamily="34" charset="0"/>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9C23351-3FB3-4478-AE7D-BEC670948232}" type="slidenum">
              <a:rPr lang="en-US" smtClean="0">
                <a:latin typeface="Open Sans" panose="020B0606030504020204" pitchFamily="34" charset="0"/>
              </a:rPr>
              <a:t>‹#›</a:t>
            </a:fld>
            <a:endParaRPr lang="en-US" dirty="0">
              <a:latin typeface="Open Sans" panose="020B0606030504020204" pitchFamily="34" charset="0"/>
            </a:endParaRPr>
          </a:p>
        </p:txBody>
      </p:sp>
    </p:spTree>
    <p:extLst>
      <p:ext uri="{BB962C8B-B14F-4D97-AF65-F5344CB8AC3E}">
        <p14:creationId xmlns:p14="http://schemas.microsoft.com/office/powerpoint/2010/main" val="39106458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Open Sans" panose="020B0606030504020204" pitchFamily="34"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Open Sans" panose="020B0606030504020204" pitchFamily="34" charset="0"/>
              </a:defRPr>
            </a:lvl1pPr>
          </a:lstStyle>
          <a:p>
            <a:fld id="{896A8DF4-6A87-4F69-8212-F0A65870B2F2}" type="datetimeFigureOut">
              <a:rPr lang="en-US" smtClean="0"/>
              <a:pPr/>
              <a:t>3/17/23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Open Sans" panose="020B0606030504020204" pitchFamily="34"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Open Sans" panose="020B0606030504020204" pitchFamily="34" charset="0"/>
              </a:defRPr>
            </a:lvl1pPr>
          </a:lstStyle>
          <a:p>
            <a:fld id="{E21A7267-269F-4D26-9F96-B6358A06B982}" type="slidenum">
              <a:rPr lang="en-US" smtClean="0"/>
              <a:pPr/>
              <a:t>‹#›</a:t>
            </a:fld>
            <a:endParaRPr lang="en-US" dirty="0"/>
          </a:p>
        </p:txBody>
      </p:sp>
    </p:spTree>
    <p:extLst>
      <p:ext uri="{BB962C8B-B14F-4D97-AF65-F5344CB8AC3E}">
        <p14:creationId xmlns:p14="http://schemas.microsoft.com/office/powerpoint/2010/main" val="3410717933"/>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Open Sans" panose="020B0606030504020204" pitchFamily="34" charset="0"/>
        <a:ea typeface="+mn-ea"/>
        <a:cs typeface="+mn-cs"/>
      </a:defRPr>
    </a:lvl1pPr>
    <a:lvl2pPr marL="457200" algn="l" defTabSz="914400" rtl="0" eaLnBrk="1" latinLnBrk="0" hangingPunct="1">
      <a:defRPr sz="1200" b="0" i="0" kern="1200">
        <a:solidFill>
          <a:schemeClr val="tx1"/>
        </a:solidFill>
        <a:latin typeface="Open Sans" panose="020B0606030504020204" pitchFamily="34" charset="0"/>
        <a:ea typeface="+mn-ea"/>
        <a:cs typeface="+mn-cs"/>
      </a:defRPr>
    </a:lvl2pPr>
    <a:lvl3pPr marL="914400" algn="l" defTabSz="914400" rtl="0" eaLnBrk="1" latinLnBrk="0" hangingPunct="1">
      <a:defRPr sz="1200" b="0" i="0" kern="1200">
        <a:solidFill>
          <a:schemeClr val="tx1"/>
        </a:solidFill>
        <a:latin typeface="Open Sans" panose="020B0606030504020204" pitchFamily="34" charset="0"/>
        <a:ea typeface="+mn-ea"/>
        <a:cs typeface="+mn-cs"/>
      </a:defRPr>
    </a:lvl3pPr>
    <a:lvl4pPr marL="1371600" algn="l" defTabSz="914400" rtl="0" eaLnBrk="1" latinLnBrk="0" hangingPunct="1">
      <a:defRPr sz="1200" b="0" i="0" kern="1200">
        <a:solidFill>
          <a:schemeClr val="tx1"/>
        </a:solidFill>
        <a:latin typeface="Open Sans" panose="020B0606030504020204" pitchFamily="34" charset="0"/>
        <a:ea typeface="+mn-ea"/>
        <a:cs typeface="+mn-cs"/>
      </a:defRPr>
    </a:lvl4pPr>
    <a:lvl5pPr marL="1828800" algn="l" defTabSz="914400" rtl="0" eaLnBrk="1" latinLnBrk="0" hangingPunct="1">
      <a:defRPr sz="1200" b="0" i="0" kern="1200">
        <a:solidFill>
          <a:schemeClr val="tx1"/>
        </a:solidFill>
        <a:latin typeface="Open Sans" panose="020B0606030504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1A7267-269F-4D26-9F96-B6358A06B982}" type="slidenum">
              <a:rPr lang="en-US" smtClean="0"/>
              <a:t>1</a:t>
            </a:fld>
            <a:endParaRPr lang="en-US"/>
          </a:p>
        </p:txBody>
      </p:sp>
    </p:spTree>
    <p:extLst>
      <p:ext uri="{BB962C8B-B14F-4D97-AF65-F5344CB8AC3E}">
        <p14:creationId xmlns:p14="http://schemas.microsoft.com/office/powerpoint/2010/main" val="385018961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hyperlink" Target="https://www.energy.gov/downloads/doe-public-access-plan" TargetMode="Externa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90600" y="1575115"/>
            <a:ext cx="6165850" cy="1317382"/>
          </a:xfrm>
        </p:spPr>
        <p:txBody>
          <a:bodyPr anchor="b">
            <a:normAutofit/>
          </a:bodyPr>
          <a:lstStyle>
            <a:lvl1pPr algn="l">
              <a:defRPr sz="3600">
                <a:solidFill>
                  <a:schemeClr val="bg1"/>
                </a:solidFill>
              </a:defRPr>
            </a:lvl1pPr>
          </a:lstStyle>
          <a:p>
            <a:r>
              <a:rPr lang="en-US" dirty="0"/>
              <a:t>CLICK TO ADD TITLE</a:t>
            </a:r>
          </a:p>
        </p:txBody>
      </p:sp>
      <p:sp>
        <p:nvSpPr>
          <p:cNvPr id="3" name="Subtitle 2"/>
          <p:cNvSpPr>
            <a:spLocks noGrp="1"/>
          </p:cNvSpPr>
          <p:nvPr>
            <p:ph type="subTitle" idx="1" hasCustomPrompt="1"/>
          </p:nvPr>
        </p:nvSpPr>
        <p:spPr>
          <a:xfrm>
            <a:off x="990599" y="3719997"/>
            <a:ext cx="5243147" cy="667120"/>
          </a:xfrm>
          <a:prstGeom prst="rect">
            <a:avLst/>
          </a:prstGeom>
        </p:spPr>
        <p:txBody>
          <a:bodyPr anchor="ctr">
            <a:noAutofit/>
          </a:bodyPr>
          <a:lstStyle>
            <a:lvl1pPr marL="0" indent="0" algn="l">
              <a:buNone/>
              <a:defRPr sz="1600" b="0" spc="0">
                <a:solidFill>
                  <a:schemeClr val="tx2">
                    <a:lumMod val="40000"/>
                    <a:lumOff val="60000"/>
                  </a:schemeClr>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PRESENTER OR AUTHOR NAMES</a:t>
            </a:r>
          </a:p>
        </p:txBody>
      </p:sp>
      <p:sp>
        <p:nvSpPr>
          <p:cNvPr id="27" name="Text Placeholder 26">
            <a:extLst>
              <a:ext uri="{FF2B5EF4-FFF2-40B4-BE49-F238E27FC236}">
                <a16:creationId xmlns:a16="http://schemas.microsoft.com/office/drawing/2014/main" id="{62ED528D-5375-6147-9677-05F4F59A3A33}"/>
              </a:ext>
            </a:extLst>
          </p:cNvPr>
          <p:cNvSpPr>
            <a:spLocks noGrp="1"/>
          </p:cNvSpPr>
          <p:nvPr>
            <p:ph type="body" sz="quarter" idx="10" hasCustomPrompt="1"/>
          </p:nvPr>
        </p:nvSpPr>
        <p:spPr>
          <a:xfrm>
            <a:off x="990600" y="3015777"/>
            <a:ext cx="6165850" cy="378587"/>
          </a:xfrm>
          <a:prstGeom prst="rect">
            <a:avLst/>
          </a:prstGeom>
        </p:spPr>
        <p:txBody>
          <a:bodyPr>
            <a:normAutofit/>
          </a:bodyPr>
          <a:lstStyle>
            <a:lvl1pPr marL="0" indent="0">
              <a:buNone/>
              <a:defRPr sz="2000">
                <a:solidFill>
                  <a:schemeClr val="bg2"/>
                </a:solidFill>
              </a:defRPr>
            </a:lvl1pPr>
          </a:lstStyle>
          <a:p>
            <a:pPr lvl="0"/>
            <a:r>
              <a:rPr lang="en-US" dirty="0"/>
              <a:t>Click to add subtitle</a:t>
            </a:r>
          </a:p>
        </p:txBody>
      </p:sp>
      <p:sp>
        <p:nvSpPr>
          <p:cNvPr id="20" name="Text Placeholder 24">
            <a:extLst>
              <a:ext uri="{FF2B5EF4-FFF2-40B4-BE49-F238E27FC236}">
                <a16:creationId xmlns:a16="http://schemas.microsoft.com/office/drawing/2014/main" id="{58F7247A-244D-6A48-BBB7-15233E751B35}"/>
              </a:ext>
            </a:extLst>
          </p:cNvPr>
          <p:cNvSpPr>
            <a:spLocks noGrp="1"/>
          </p:cNvSpPr>
          <p:nvPr>
            <p:ph type="body" sz="quarter" idx="15" hasCustomPrompt="1"/>
          </p:nvPr>
        </p:nvSpPr>
        <p:spPr>
          <a:xfrm>
            <a:off x="2588669" y="6296999"/>
            <a:ext cx="1828800" cy="136525"/>
          </a:xfrm>
          <a:prstGeom prst="rect">
            <a:avLst/>
          </a:prstGeom>
        </p:spPr>
        <p:txBody>
          <a:bodyPr lIns="0" tIns="0" rIns="0" bIns="0">
            <a:normAutofit/>
          </a:bodyPr>
          <a:lstStyle>
            <a:lvl1pPr marL="0" indent="0" algn="ctr">
              <a:buNone/>
              <a:defRPr sz="800" b="1"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CLICK TO ADD SAND XXXX-XXXX P</a:t>
            </a:r>
          </a:p>
        </p:txBody>
      </p:sp>
      <p:sp>
        <p:nvSpPr>
          <p:cNvPr id="22" name="Text Placeholder 4">
            <a:extLst>
              <a:ext uri="{FF2B5EF4-FFF2-40B4-BE49-F238E27FC236}">
                <a16:creationId xmlns:a16="http://schemas.microsoft.com/office/drawing/2014/main" id="{28DA6BE7-D5D1-5C4B-8879-A66353A8517F}"/>
              </a:ext>
            </a:extLst>
          </p:cNvPr>
          <p:cNvSpPr>
            <a:spLocks noGrp="1"/>
          </p:cNvSpPr>
          <p:nvPr>
            <p:ph type="body" sz="quarter" idx="22" hasCustomPrompt="1"/>
          </p:nvPr>
        </p:nvSpPr>
        <p:spPr>
          <a:xfrm>
            <a:off x="990600" y="4509920"/>
            <a:ext cx="4297393" cy="667120"/>
          </a:xfrm>
          <a:prstGeom prst="rect">
            <a:avLst/>
          </a:prstGeom>
        </p:spPr>
        <p:txBody>
          <a:bodyPr lIns="0" tIns="0" rIns="0" bIns="0"/>
          <a:lstStyle>
            <a:lvl1pPr>
              <a:buFontTx/>
              <a:buNone/>
              <a:defRPr sz="1400" b="0"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CLICK TO ADD DATE, LOCATION, OR ADDITIONAL CONTENT</a:t>
            </a:r>
          </a:p>
        </p:txBody>
      </p:sp>
      <p:pic>
        <p:nvPicPr>
          <p:cNvPr id="15" name="Picture 14">
            <a:extLst>
              <a:ext uri="{FF2B5EF4-FFF2-40B4-BE49-F238E27FC236}">
                <a16:creationId xmlns:a16="http://schemas.microsoft.com/office/drawing/2014/main" id="{4503A6FD-C173-A64C-B254-829092777B42}"/>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t="-4288" r="-3731"/>
          <a:stretch/>
        </p:blipFill>
        <p:spPr>
          <a:xfrm>
            <a:off x="966239" y="479998"/>
            <a:ext cx="1271441" cy="492365"/>
          </a:xfrm>
          <a:prstGeom prst="rect">
            <a:avLst/>
          </a:prstGeom>
        </p:spPr>
      </p:pic>
      <p:sp>
        <p:nvSpPr>
          <p:cNvPr id="16" name="TextBox 15">
            <a:extLst>
              <a:ext uri="{FF2B5EF4-FFF2-40B4-BE49-F238E27FC236}">
                <a16:creationId xmlns:a16="http://schemas.microsoft.com/office/drawing/2014/main" id="{AC12122B-590E-9045-872C-38970E3FF20E}"/>
              </a:ext>
            </a:extLst>
          </p:cNvPr>
          <p:cNvSpPr txBox="1"/>
          <p:nvPr userDrawn="1"/>
        </p:nvSpPr>
        <p:spPr>
          <a:xfrm>
            <a:off x="912699" y="1056087"/>
            <a:ext cx="4710777" cy="307777"/>
          </a:xfrm>
          <a:prstGeom prst="rect">
            <a:avLst/>
          </a:prstGeom>
          <a:noFill/>
        </p:spPr>
        <p:txBody>
          <a:bodyPr wrap="none" rtlCol="0">
            <a:spAutoFit/>
          </a:bodyPr>
          <a:lstStyle/>
          <a:p>
            <a:r>
              <a:rPr lang="en-US" sz="1400" spc="150" baseline="0" dirty="0">
                <a:solidFill>
                  <a:schemeClr val="bg1"/>
                </a:solidFill>
                <a:latin typeface="+mj-lt"/>
              </a:rPr>
              <a:t>Exceptional service in the national interest</a:t>
            </a:r>
          </a:p>
        </p:txBody>
      </p:sp>
      <p:sp>
        <p:nvSpPr>
          <p:cNvPr id="19" name="TextBox 18">
            <a:extLst>
              <a:ext uri="{FF2B5EF4-FFF2-40B4-BE49-F238E27FC236}">
                <a16:creationId xmlns:a16="http://schemas.microsoft.com/office/drawing/2014/main" id="{1D369985-FB39-5049-971A-8BBBC56F2C4E}"/>
              </a:ext>
            </a:extLst>
          </p:cNvPr>
          <p:cNvSpPr txBox="1"/>
          <p:nvPr userDrawn="1"/>
        </p:nvSpPr>
        <p:spPr>
          <a:xfrm>
            <a:off x="4650056" y="5465549"/>
            <a:ext cx="7491081" cy="762516"/>
          </a:xfrm>
          <a:prstGeom prst="rect">
            <a:avLst/>
          </a:prstGeom>
          <a:noFill/>
        </p:spPr>
        <p:txBody>
          <a:bodyPr wrap="square" rtlCol="0">
            <a:spAutoFit/>
          </a:bodyPr>
          <a:lstStyle/>
          <a:p>
            <a:pPr algn="just">
              <a:lnSpc>
                <a:spcPct val="110000"/>
              </a:lnSpc>
            </a:pPr>
            <a:r>
              <a:rPr lang="en-US" sz="800" b="0" i="1" u="none" strike="noStrike" dirty="0">
                <a:solidFill>
                  <a:srgbClr val="000000"/>
                </a:solidFill>
                <a:effectLst/>
                <a:latin typeface="Calibri" panose="020F0502020204030204" pitchFamily="34" charset="0"/>
              </a:rPr>
              <a:t>This presentation has been authored by an employee of National Technology &amp; Engineering Solutions of Sandia, LLC under Contract No. DE-NA0003525 with the U.S. Department of Energy (DOE). The employee owns all right, title and interest in and to the presentation and is solely responsible for its contents. The United States Government retains and the publisher, by accepting the article for publication, acknowledges that the United States Government retains a non-exclusive, paid-up, irrevocable, world-wide license to publish or reproduce the published form of this article or allow others to do so, for United States Government purposes. The DOE will provide public access to these results of federally sponsored research in accordance with the DOE Public Access Plan </a:t>
            </a:r>
            <a:r>
              <a:rPr lang="en-US" sz="800" b="0" i="1" u="sng" strike="noStrike" dirty="0">
                <a:solidFill>
                  <a:srgbClr val="0563C1"/>
                </a:solidFill>
                <a:effectLst/>
                <a:latin typeface="Calibri" panose="020F0502020204030204" pitchFamily="34" charset="0"/>
                <a:hlinkClick r:id="rId4" tooltip="https://www.energy.gov/downloads/doe-public-access-plan"/>
              </a:rPr>
              <a:t>https://www.energy.gov/downloads/doe-public-access-plan</a:t>
            </a:r>
            <a:r>
              <a:rPr lang="en-US" sz="800" b="0" i="1" u="none" strike="noStrike" dirty="0">
                <a:solidFill>
                  <a:srgbClr val="000000"/>
                </a:solidFill>
                <a:effectLst/>
                <a:latin typeface="Calibri" panose="020F0502020204030204" pitchFamily="34" charset="0"/>
              </a:rPr>
              <a:t>.</a:t>
            </a:r>
            <a:endParaRPr lang="en-US" sz="800" b="0" i="0" dirty="0">
              <a:solidFill>
                <a:schemeClr val="bg2">
                  <a:lumMod val="50000"/>
                </a:schemeClr>
              </a:solidFill>
              <a:latin typeface="Open Sans" panose="020B0606030504020204" pitchFamily="34" charset="0"/>
            </a:endParaRPr>
          </a:p>
        </p:txBody>
      </p:sp>
      <p:pic>
        <p:nvPicPr>
          <p:cNvPr id="21" name="Picture 20">
            <a:extLst>
              <a:ext uri="{FF2B5EF4-FFF2-40B4-BE49-F238E27FC236}">
                <a16:creationId xmlns:a16="http://schemas.microsoft.com/office/drawing/2014/main" id="{5ADC7756-6766-FF46-BFDC-7CBCF88C2FB6}"/>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10965815" y="6362720"/>
            <a:ext cx="654939" cy="159193"/>
          </a:xfrm>
          <a:prstGeom prst="rect">
            <a:avLst/>
          </a:prstGeom>
        </p:spPr>
      </p:pic>
      <p:pic>
        <p:nvPicPr>
          <p:cNvPr id="23" name="Picture 22">
            <a:extLst>
              <a:ext uri="{FF2B5EF4-FFF2-40B4-BE49-F238E27FC236}">
                <a16:creationId xmlns:a16="http://schemas.microsoft.com/office/drawing/2014/main" id="{1B5135D8-0C79-D249-B01D-F828C9075378}"/>
              </a:ext>
            </a:extLst>
          </p:cNvPr>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11052075" y="6609587"/>
            <a:ext cx="463192" cy="134533"/>
          </a:xfrm>
          <a:prstGeom prst="rect">
            <a:avLst/>
          </a:prstGeom>
        </p:spPr>
      </p:pic>
    </p:spTree>
    <p:extLst>
      <p:ext uri="{BB962C8B-B14F-4D97-AF65-F5344CB8AC3E}">
        <p14:creationId xmlns:p14="http://schemas.microsoft.com/office/powerpoint/2010/main" val="180936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Section Slid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088423" y="2066192"/>
            <a:ext cx="3868616" cy="2795954"/>
          </a:xfrm>
        </p:spPr>
        <p:txBody>
          <a:bodyPr anchor="ctr">
            <a:normAutofit/>
          </a:bodyPr>
          <a:lstStyle>
            <a:lvl1pPr algn="ctr">
              <a:defRPr sz="4000">
                <a:solidFill>
                  <a:schemeClr val="bg1"/>
                </a:solidFill>
              </a:defRPr>
            </a:lvl1pPr>
          </a:lstStyle>
          <a:p>
            <a:r>
              <a:rPr lang="en-US" dirty="0"/>
              <a:t>CLICK TO ADD TITLE</a:t>
            </a:r>
          </a:p>
        </p:txBody>
      </p:sp>
    </p:spTree>
    <p:extLst>
      <p:ext uri="{BB962C8B-B14F-4D97-AF65-F5344CB8AC3E}">
        <p14:creationId xmlns:p14="http://schemas.microsoft.com/office/powerpoint/2010/main" val="4153529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Section Slid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31985" y="2919047"/>
            <a:ext cx="4598377" cy="1767254"/>
          </a:xfrm>
        </p:spPr>
        <p:txBody>
          <a:bodyPr anchor="ctr">
            <a:normAutofit/>
          </a:bodyPr>
          <a:lstStyle>
            <a:lvl1pPr algn="l">
              <a:defRPr sz="3600">
                <a:solidFill>
                  <a:schemeClr val="bg1"/>
                </a:solidFill>
              </a:defRPr>
            </a:lvl1pPr>
          </a:lstStyle>
          <a:p>
            <a:r>
              <a:rPr lang="en-US" dirty="0"/>
              <a:t>CLICK TO ADD TITLE</a:t>
            </a:r>
          </a:p>
        </p:txBody>
      </p:sp>
    </p:spTree>
    <p:extLst>
      <p:ext uri="{BB962C8B-B14F-4D97-AF65-F5344CB8AC3E}">
        <p14:creationId xmlns:p14="http://schemas.microsoft.com/office/powerpoint/2010/main" val="38713612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7627ED-C799-AA4A-BA7C-2FFFBEA251A4}"/>
              </a:ext>
            </a:extLst>
          </p:cNvPr>
          <p:cNvSpPr>
            <a:spLocks noGrp="1"/>
          </p:cNvSpPr>
          <p:nvPr>
            <p:ph type="title" hasCustomPrompt="1"/>
          </p:nvPr>
        </p:nvSpPr>
        <p:spPr/>
        <p:txBody>
          <a:bodyPr/>
          <a:lstStyle/>
          <a:p>
            <a:r>
              <a:rPr lang="en-US" dirty="0"/>
              <a:t>TITLE AND CONTENT - Click to add title</a:t>
            </a:r>
          </a:p>
        </p:txBody>
      </p:sp>
      <p:sp>
        <p:nvSpPr>
          <p:cNvPr id="3" name="Slide Number Placeholder 2">
            <a:extLst>
              <a:ext uri="{FF2B5EF4-FFF2-40B4-BE49-F238E27FC236}">
                <a16:creationId xmlns:a16="http://schemas.microsoft.com/office/drawing/2014/main" id="{87D4B9F0-F682-C847-A4A4-C8832F0065E1}"/>
              </a:ext>
            </a:extLst>
          </p:cNvPr>
          <p:cNvSpPr>
            <a:spLocks noGrp="1"/>
          </p:cNvSpPr>
          <p:nvPr>
            <p:ph type="sldNum" sz="quarter" idx="10"/>
          </p:nvPr>
        </p:nvSpPr>
        <p:spPr/>
        <p:txBody>
          <a:bodyPr/>
          <a:lstStyle/>
          <a:p>
            <a:fld id="{4FAB73BC-B049-4115-A692-8D63A059BFB8}" type="slidenum">
              <a:rPr lang="en-US" smtClean="0"/>
              <a:pPr/>
              <a:t>‹#›</a:t>
            </a:fld>
            <a:endParaRPr lang="en-US" dirty="0"/>
          </a:p>
        </p:txBody>
      </p:sp>
      <p:sp>
        <p:nvSpPr>
          <p:cNvPr id="5" name="Content Placeholder 4">
            <a:extLst>
              <a:ext uri="{FF2B5EF4-FFF2-40B4-BE49-F238E27FC236}">
                <a16:creationId xmlns:a16="http://schemas.microsoft.com/office/drawing/2014/main" id="{BAC6C40D-F7AE-5D42-B2A9-60C9F62ADE8A}"/>
              </a:ext>
            </a:extLst>
          </p:cNvPr>
          <p:cNvSpPr>
            <a:spLocks noGrp="1"/>
          </p:cNvSpPr>
          <p:nvPr>
            <p:ph sz="quarter" idx="11" hasCustomPrompt="1"/>
          </p:nvPr>
        </p:nvSpPr>
        <p:spPr>
          <a:xfrm>
            <a:off x="647700" y="1409700"/>
            <a:ext cx="11049000" cy="4610100"/>
          </a:xfrm>
        </p:spPr>
        <p:txBody>
          <a:body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48796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_and_Double_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marL="0">
              <a:defRPr/>
            </a:lvl1pPr>
          </a:lstStyle>
          <a:p>
            <a:r>
              <a:rPr lang="en-US" dirty="0"/>
              <a:t>TITLE AND DOUBLE CONTENT - CLICK TO ADD TITLE</a:t>
            </a:r>
          </a:p>
        </p:txBody>
      </p:sp>
      <p:sp>
        <p:nvSpPr>
          <p:cNvPr id="3" name="Content Placeholder 2"/>
          <p:cNvSpPr>
            <a:spLocks noGrp="1"/>
          </p:cNvSpPr>
          <p:nvPr>
            <p:ph idx="1" hasCustomPrompt="1"/>
          </p:nvPr>
        </p:nvSpPr>
        <p:spPr>
          <a:xfrm>
            <a:off x="647700" y="1409701"/>
            <a:ext cx="5212412" cy="4610100"/>
          </a:xfrm>
          <a:prstGeom prst="rect">
            <a:avLst/>
          </a:prstGeom>
        </p:spPr>
        <p:txBody>
          <a:bodyPr/>
          <a:lstStyle>
            <a:lvl1pPr>
              <a:lnSpc>
                <a:spcPct val="100000"/>
              </a:lnSpc>
              <a:buFontTx/>
              <a:buNone/>
              <a:defRPr b="0" i="0">
                <a:latin typeface="Open Sans" panose="020B0606030504020204" pitchFamily="34" charset="0"/>
                <a:ea typeface="Open Sans" panose="020B0606030504020204" pitchFamily="34" charset="0"/>
                <a:cs typeface="Open Sans" panose="020B0606030504020204" pitchFamily="34" charset="0"/>
              </a:defRPr>
            </a:lvl1pPr>
            <a:lvl2pPr>
              <a:lnSpc>
                <a:spcPct val="100000"/>
              </a:lnSpc>
              <a:buFont typeface="Courier New" panose="02070309020205020404" pitchFamily="49" charset="0"/>
              <a:buChar char="o"/>
              <a:defRPr>
                <a:latin typeface="Open Sans" panose="020B0606030504020204" pitchFamily="34" charset="0"/>
              </a:defRPr>
            </a:lvl2pPr>
            <a:lvl3pPr>
              <a:lnSpc>
                <a:spcPct val="100000"/>
              </a:lnSpc>
              <a:buFont typeface="Courier New" panose="02070309020205020404" pitchFamily="49" charset="0"/>
              <a:buChar char="o"/>
              <a:defRPr>
                <a:latin typeface="Open Sans" panose="020B0606030504020204" pitchFamily="34" charset="0"/>
              </a:defRPr>
            </a:lvl3pPr>
            <a:lvl4pPr>
              <a:lnSpc>
                <a:spcPct val="100000"/>
              </a:lnSpc>
              <a:buFont typeface="Courier New" panose="02070309020205020404" pitchFamily="49" charset="0"/>
              <a:buChar char="o"/>
              <a:defRPr>
                <a:latin typeface="Open Sans" panose="020B0606030504020204" pitchFamily="34" charset="0"/>
              </a:defRPr>
            </a:lvl4pPr>
            <a:lvl5pPr>
              <a:lnSpc>
                <a:spcPct val="100000"/>
              </a:lnSpc>
              <a:buFont typeface="Courier New" panose="02070309020205020404" pitchFamily="49" charset="0"/>
              <a:buChar char="o"/>
              <a:defRPr b="0" i="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p:txBody>
      </p:sp>
      <p:sp>
        <p:nvSpPr>
          <p:cNvPr id="6" name="Content Placeholder 2">
            <a:extLst>
              <a:ext uri="{FF2B5EF4-FFF2-40B4-BE49-F238E27FC236}">
                <a16:creationId xmlns:a16="http://schemas.microsoft.com/office/drawing/2014/main" id="{5D970262-8623-2B46-A712-FEE93CC93EDE}"/>
              </a:ext>
            </a:extLst>
          </p:cNvPr>
          <p:cNvSpPr>
            <a:spLocks noGrp="1"/>
          </p:cNvSpPr>
          <p:nvPr>
            <p:ph idx="10" hasCustomPrompt="1"/>
          </p:nvPr>
        </p:nvSpPr>
        <p:spPr>
          <a:xfrm>
            <a:off x="6331888" y="1409700"/>
            <a:ext cx="5364812" cy="4610101"/>
          </a:xfrm>
          <a:prstGeom prst="rect">
            <a:avLst/>
          </a:prstGeom>
        </p:spPr>
        <p:txBody>
          <a:bodyPr/>
          <a:lstStyle>
            <a:lvl1pPr>
              <a:lnSpc>
                <a:spcPct val="100000"/>
              </a:lnSpc>
              <a:buFontTx/>
              <a:buNone/>
              <a:defRPr b="0" i="0">
                <a:latin typeface="Open Sans" panose="020B0606030504020204" pitchFamily="34" charset="0"/>
                <a:ea typeface="Open Sans" panose="020B0606030504020204" pitchFamily="34" charset="0"/>
                <a:cs typeface="Open Sans" panose="020B0606030504020204" pitchFamily="34" charset="0"/>
              </a:defRPr>
            </a:lvl1pPr>
            <a:lvl2pPr>
              <a:lnSpc>
                <a:spcPct val="100000"/>
              </a:lnSpc>
              <a:buFont typeface="Wingdings" pitchFamily="2" charset="2"/>
              <a:buChar char="§"/>
              <a:defRPr>
                <a:latin typeface="Open Sans" panose="020B0606030504020204" pitchFamily="34" charset="0"/>
              </a:defRPr>
            </a:lvl2pPr>
            <a:lvl3pPr>
              <a:lnSpc>
                <a:spcPct val="100000"/>
              </a:lnSpc>
              <a:buFont typeface="Wingdings" pitchFamily="2" charset="2"/>
              <a:buChar char="§"/>
              <a:defRPr>
                <a:latin typeface="Open Sans" panose="020B0606030504020204" pitchFamily="34" charset="0"/>
              </a:defRPr>
            </a:lvl3pPr>
            <a:lvl4pPr>
              <a:lnSpc>
                <a:spcPct val="100000"/>
              </a:lnSpc>
              <a:buFont typeface="Wingdings" pitchFamily="2" charset="2"/>
              <a:buChar char="§"/>
              <a:defRPr>
                <a:latin typeface="Open Sans" panose="020B0606030504020204" pitchFamily="34" charset="0"/>
              </a:defRPr>
            </a:lvl4pPr>
            <a:lvl5pPr>
              <a:lnSpc>
                <a:spcPct val="100000"/>
              </a:lnSpc>
              <a:buFont typeface="Wingdings" pitchFamily="2" charset="2"/>
              <a:buChar char="§"/>
              <a:defRPr b="0" i="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p:txBody>
      </p:sp>
      <p:sp>
        <p:nvSpPr>
          <p:cNvPr id="8" name="Slide Number Placeholder 5">
            <a:extLst>
              <a:ext uri="{FF2B5EF4-FFF2-40B4-BE49-F238E27FC236}">
                <a16:creationId xmlns:a16="http://schemas.microsoft.com/office/drawing/2014/main" id="{1CF5FC13-FF8A-8C4E-BA9B-B1FED8AA82E4}"/>
              </a:ext>
            </a:extLst>
          </p:cNvPr>
          <p:cNvSpPr>
            <a:spLocks noGrp="1"/>
          </p:cNvSpPr>
          <p:nvPr>
            <p:ph type="sldNum" sz="quarter" idx="4"/>
          </p:nvPr>
        </p:nvSpPr>
        <p:spPr>
          <a:xfrm>
            <a:off x="11702562" y="6471387"/>
            <a:ext cx="489438" cy="365125"/>
          </a:xfrm>
          <a:prstGeom prst="rect">
            <a:avLst/>
          </a:prstGeom>
        </p:spPr>
        <p:txBody>
          <a:bodyPr vert="horz" lIns="0" tIns="0" rIns="0" bIns="0" rtlCol="0" anchor="ctr"/>
          <a:lstStyle>
            <a:lvl1pPr algn="ctr">
              <a:defRPr sz="1400">
                <a:solidFill>
                  <a:srgbClr val="FFFFFF"/>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4024407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marL="0">
              <a:defRPr/>
            </a:lvl1pPr>
          </a:lstStyle>
          <a:p>
            <a:r>
              <a:rPr lang="en-US" dirty="0"/>
              <a:t>TITLE ONLY - CLICK TO ADD TITLE</a:t>
            </a:r>
          </a:p>
        </p:txBody>
      </p:sp>
      <p:sp>
        <p:nvSpPr>
          <p:cNvPr id="5" name="Slide Number Placeholder 5">
            <a:extLst>
              <a:ext uri="{FF2B5EF4-FFF2-40B4-BE49-F238E27FC236}">
                <a16:creationId xmlns:a16="http://schemas.microsoft.com/office/drawing/2014/main" id="{6E97028B-705D-5846-9BF6-441624A3FB9D}"/>
              </a:ext>
            </a:extLst>
          </p:cNvPr>
          <p:cNvSpPr>
            <a:spLocks noGrp="1"/>
          </p:cNvSpPr>
          <p:nvPr>
            <p:ph type="sldNum" sz="quarter" idx="4"/>
          </p:nvPr>
        </p:nvSpPr>
        <p:spPr>
          <a:xfrm>
            <a:off x="11702562" y="6471387"/>
            <a:ext cx="489438" cy="365125"/>
          </a:xfrm>
          <a:prstGeom prst="rect">
            <a:avLst/>
          </a:prstGeom>
        </p:spPr>
        <p:txBody>
          <a:bodyPr vert="horz" lIns="0" tIns="0" rIns="0" bIns="0" rtlCol="0" anchor="ctr"/>
          <a:lstStyle>
            <a:lvl1pPr algn="ctr">
              <a:defRPr sz="1400">
                <a:solidFill>
                  <a:srgbClr val="FFFFFF"/>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700320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Slide">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FB71B262-AC2E-494D-B366-04431A29FCBF}"/>
              </a:ext>
            </a:extLst>
          </p:cNvPr>
          <p:cNvSpPr>
            <a:spLocks noGrp="1"/>
          </p:cNvSpPr>
          <p:nvPr>
            <p:ph type="sldNum" sz="quarter" idx="4"/>
          </p:nvPr>
        </p:nvSpPr>
        <p:spPr>
          <a:xfrm>
            <a:off x="11702562" y="6471387"/>
            <a:ext cx="489438" cy="365125"/>
          </a:xfrm>
          <a:prstGeom prst="rect">
            <a:avLst/>
          </a:prstGeom>
        </p:spPr>
        <p:txBody>
          <a:bodyPr vert="horz" lIns="0" tIns="0" rIns="0" bIns="0" rtlCol="0" anchor="ctr"/>
          <a:lstStyle>
            <a:lvl1pPr algn="ctr">
              <a:defRPr sz="1400">
                <a:solidFill>
                  <a:srgbClr val="FFFFFF"/>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480725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9">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600200" y="261257"/>
            <a:ext cx="10096500" cy="774779"/>
          </a:xfrm>
          <a:prstGeom prst="rect">
            <a:avLst/>
          </a:prstGeom>
        </p:spPr>
        <p:txBody>
          <a:bodyPr vert="horz" lIns="0" tIns="0" rIns="0" bIns="0" rtlCol="0" anchor="ctr">
            <a:normAutofit/>
          </a:bodyPr>
          <a:lstStyle/>
          <a:p>
            <a:r>
              <a:rPr lang="en-US" dirty="0"/>
              <a:t>CLICK TO EDIT MASTER TITLE STYLE</a:t>
            </a:r>
          </a:p>
        </p:txBody>
      </p:sp>
      <p:sp>
        <p:nvSpPr>
          <p:cNvPr id="9" name="Text Placeholder 2">
            <a:extLst>
              <a:ext uri="{FF2B5EF4-FFF2-40B4-BE49-F238E27FC236}">
                <a16:creationId xmlns:a16="http://schemas.microsoft.com/office/drawing/2014/main" id="{CAC4959A-AD2F-9049-854D-6985DFCF4E46}"/>
              </a:ext>
            </a:extLst>
          </p:cNvPr>
          <p:cNvSpPr>
            <a:spLocks noGrp="1"/>
          </p:cNvSpPr>
          <p:nvPr>
            <p:ph type="body" idx="1"/>
          </p:nvPr>
        </p:nvSpPr>
        <p:spPr>
          <a:xfrm>
            <a:off x="654222" y="1429233"/>
            <a:ext cx="11042478" cy="4590567"/>
          </a:xfrm>
          <a:prstGeom prst="rect">
            <a:avLst/>
          </a:prstGeom>
        </p:spPr>
        <p:txBody>
          <a:bodyPr vert="horz" lIns="0" tIns="45720" rIns="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Slide Number Placeholder 5">
            <a:extLst>
              <a:ext uri="{FF2B5EF4-FFF2-40B4-BE49-F238E27FC236}">
                <a16:creationId xmlns:a16="http://schemas.microsoft.com/office/drawing/2014/main" id="{17C06173-326E-C842-95A0-26D69A4B9AFD}"/>
              </a:ext>
            </a:extLst>
          </p:cNvPr>
          <p:cNvSpPr>
            <a:spLocks noGrp="1"/>
          </p:cNvSpPr>
          <p:nvPr>
            <p:ph type="sldNum" sz="quarter" idx="4"/>
          </p:nvPr>
        </p:nvSpPr>
        <p:spPr>
          <a:xfrm>
            <a:off x="11702562" y="6471387"/>
            <a:ext cx="489438" cy="365125"/>
          </a:xfrm>
          <a:prstGeom prst="rect">
            <a:avLst/>
          </a:prstGeom>
        </p:spPr>
        <p:txBody>
          <a:bodyPr vert="horz" lIns="0" tIns="0" rIns="0" bIns="0" rtlCol="0" anchor="ctr"/>
          <a:lstStyle>
            <a:lvl1pPr algn="ctr">
              <a:defRPr sz="1400" b="0" i="0">
                <a:solidFill>
                  <a:srgbClr val="FFFFFF"/>
                </a:solidFill>
                <a:latin typeface="Open Sans" panose="020B0606030504020204" pitchFamily="34" charset="0"/>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290262625"/>
      </p:ext>
    </p:extLst>
  </p:cSld>
  <p:clrMap bg1="lt1" tx1="dk1" bg2="lt2" tx2="dk2" accent1="accent1" accent2="accent2" accent3="accent3" accent4="accent4" accent5="accent5" accent6="accent6" hlink="hlink" folHlink="folHlink"/>
  <p:sldLayoutIdLst>
    <p:sldLayoutId id="2147483752" r:id="rId1"/>
    <p:sldLayoutId id="2147483733" r:id="rId2"/>
    <p:sldLayoutId id="2147483758" r:id="rId3"/>
    <p:sldLayoutId id="2147483763" r:id="rId4"/>
    <p:sldLayoutId id="2147483760" r:id="rId5"/>
    <p:sldLayoutId id="2147483761" r:id="rId6"/>
    <p:sldLayoutId id="2147483762" r:id="rId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txStyles>
    <p:titleStyle>
      <a:lvl1pPr algn="l" defTabSz="914400" rtl="0" eaLnBrk="1" latinLnBrk="0" hangingPunct="1">
        <a:lnSpc>
          <a:spcPct val="90000"/>
        </a:lnSpc>
        <a:spcBef>
          <a:spcPct val="0"/>
        </a:spcBef>
        <a:buNone/>
        <a:defRPr sz="2400" kern="1200">
          <a:solidFill>
            <a:schemeClr val="tx2"/>
          </a:solidFill>
          <a:latin typeface="+mj-lt"/>
          <a:ea typeface="+mj-ea"/>
          <a:cs typeface="+mj-cs"/>
        </a:defRPr>
      </a:lvl1pPr>
    </p:titleStyle>
    <p:bodyStyle>
      <a:lvl1pPr marL="0" indent="0" algn="l" defTabSz="914400" rtl="0" eaLnBrk="1" latinLnBrk="0" hangingPunct="1">
        <a:lnSpc>
          <a:spcPct val="90000"/>
        </a:lnSpc>
        <a:spcBef>
          <a:spcPts val="1000"/>
        </a:spcBef>
        <a:buClr>
          <a:schemeClr val="accent1"/>
        </a:buClr>
        <a:buFont typeface="Arial" panose="020B0604020202020204" pitchFamily="34" charset="0"/>
        <a:buNone/>
        <a:defRPr sz="20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38404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8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56692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6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74980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4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4pPr>
      <a:lvl5pPr marL="93268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2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4.xml"/><Relationship Id="rId4" Type="http://schemas.openxmlformats.org/officeDocument/2006/relationships/image" Target="../media/image3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31.emf"/><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image" Target="../media/image31.emf"/><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4.xml"/><Relationship Id="rId5" Type="http://schemas.openxmlformats.org/officeDocument/2006/relationships/image" Target="../media/image10.png"/><Relationship Id="rId4" Type="http://schemas.openxmlformats.org/officeDocument/2006/relationships/image" Target="../media/image9.png"/></Relationships>
</file>

<file path=ppt/slides/_rels/slide20.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11.emf"/><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33.png"/><Relationship Id="rId1" Type="http://schemas.openxmlformats.org/officeDocument/2006/relationships/slideLayout" Target="../slideLayouts/slideLayout4.xml"/><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image" Target="../media/image35.png"/><Relationship Id="rId1" Type="http://schemas.openxmlformats.org/officeDocument/2006/relationships/slideLayout" Target="../slideLayouts/slideLayout4.xml"/><Relationship Id="rId5" Type="http://schemas.openxmlformats.org/officeDocument/2006/relationships/image" Target="../media/image37.emf"/><Relationship Id="rId4" Type="http://schemas.openxmlformats.org/officeDocument/2006/relationships/image" Target="../media/image30.png"/></Relationships>
</file>

<file path=ppt/slides/_rels/slide2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image" Target="../media/image39.emf"/><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image" Target="../media/image41.emf"/><Relationship Id="rId1" Type="http://schemas.openxmlformats.org/officeDocument/2006/relationships/slideLayout" Target="../slideLayouts/slideLayout4.xml"/><Relationship Id="rId5" Type="http://schemas.openxmlformats.org/officeDocument/2006/relationships/image" Target="../media/image44.emf"/><Relationship Id="rId4" Type="http://schemas.openxmlformats.org/officeDocument/2006/relationships/image" Target="../media/image43.emf"/></Relationships>
</file>

<file path=ppt/slides/_rels/slide26.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image" Target="../media/image41.emf"/><Relationship Id="rId1" Type="http://schemas.openxmlformats.org/officeDocument/2006/relationships/slideLayout" Target="../slideLayouts/slideLayout4.xml"/><Relationship Id="rId4" Type="http://schemas.openxmlformats.org/officeDocument/2006/relationships/image" Target="../media/image46.emf"/></Relationships>
</file>

<file path=ppt/slides/_rels/slide27.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47.emf"/><Relationship Id="rId1" Type="http://schemas.openxmlformats.org/officeDocument/2006/relationships/slideLayout" Target="../slideLayouts/slideLayout4.xml"/><Relationship Id="rId4" Type="http://schemas.openxmlformats.org/officeDocument/2006/relationships/image" Target="../media/image11.emf"/></Relationships>
</file>

<file path=ppt/slides/_rels/slide28.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image" Target="../media/image48.emf"/><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image" Target="../media/image48.emf"/><Relationship Id="rId1" Type="http://schemas.openxmlformats.org/officeDocument/2006/relationships/slideLayout" Target="../slideLayouts/slideLayout4.xml"/><Relationship Id="rId6" Type="http://schemas.openxmlformats.org/officeDocument/2006/relationships/image" Target="../media/image53.emf"/><Relationship Id="rId5" Type="http://schemas.openxmlformats.org/officeDocument/2006/relationships/image" Target="../media/image52.emf"/><Relationship Id="rId4" Type="http://schemas.openxmlformats.org/officeDocument/2006/relationships/image" Target="../media/image51.emf"/></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emf"/><Relationship Id="rId1" Type="http://schemas.openxmlformats.org/officeDocument/2006/relationships/slideLayout" Target="../slideLayouts/slideLayout4.xml"/><Relationship Id="rId4" Type="http://schemas.openxmlformats.org/officeDocument/2006/relationships/image" Target="../media/image13.png"/></Relationships>
</file>

<file path=ppt/slides/_rels/slide30.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image" Target="../media/image48.emf"/><Relationship Id="rId1" Type="http://schemas.openxmlformats.org/officeDocument/2006/relationships/slideLayout" Target="../slideLayouts/slideLayout4.xml"/><Relationship Id="rId6" Type="http://schemas.openxmlformats.org/officeDocument/2006/relationships/image" Target="../media/image53.emf"/><Relationship Id="rId5" Type="http://schemas.openxmlformats.org/officeDocument/2006/relationships/image" Target="../media/image52.emf"/><Relationship Id="rId4" Type="http://schemas.openxmlformats.org/officeDocument/2006/relationships/image" Target="../media/image51.emf"/></Relationships>
</file>

<file path=ppt/slides/_rels/slide31.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image" Target="../media/image53.emf"/><Relationship Id="rId1" Type="http://schemas.openxmlformats.org/officeDocument/2006/relationships/slideLayout" Target="../slideLayouts/slideLayout4.xml"/><Relationship Id="rId6" Type="http://schemas.openxmlformats.org/officeDocument/2006/relationships/image" Target="../media/image56.emf"/><Relationship Id="rId5" Type="http://schemas.openxmlformats.org/officeDocument/2006/relationships/image" Target="../media/image55.emf"/><Relationship Id="rId4" Type="http://schemas.openxmlformats.org/officeDocument/2006/relationships/image" Target="../media/image54.emf"/></Relationships>
</file>

<file path=ppt/slides/_rels/slide32.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image" Target="../media/image53.emf"/><Relationship Id="rId1" Type="http://schemas.openxmlformats.org/officeDocument/2006/relationships/slideLayout" Target="../slideLayouts/slideLayout4.xml"/><Relationship Id="rId6" Type="http://schemas.openxmlformats.org/officeDocument/2006/relationships/image" Target="../media/image56.emf"/><Relationship Id="rId5" Type="http://schemas.openxmlformats.org/officeDocument/2006/relationships/image" Target="../media/image55.emf"/><Relationship Id="rId4" Type="http://schemas.openxmlformats.org/officeDocument/2006/relationships/image" Target="../media/image54.emf"/></Relationships>
</file>

<file path=ppt/slides/_rels/slide33.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image" Target="../media/image48.emf"/><Relationship Id="rId1" Type="http://schemas.openxmlformats.org/officeDocument/2006/relationships/slideLayout" Target="../slideLayouts/slideLayout4.xml"/><Relationship Id="rId5" Type="http://schemas.openxmlformats.org/officeDocument/2006/relationships/image" Target="../media/image58.png"/><Relationship Id="rId4" Type="http://schemas.openxmlformats.org/officeDocument/2006/relationships/image" Target="../media/image57.png"/></Relationships>
</file>

<file path=ppt/slides/_rels/slide34.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image" Target="../media/image49.emf"/><Relationship Id="rId1" Type="http://schemas.openxmlformats.org/officeDocument/2006/relationships/slideLayout" Target="../slideLayouts/slideLayout4.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35.xml.rels><?xml version="1.0" encoding="UTF-8" standalone="yes"?>
<Relationships xmlns="http://schemas.openxmlformats.org/package/2006/relationships"><Relationship Id="rId2" Type="http://schemas.openxmlformats.org/officeDocument/2006/relationships/image" Target="../media/image62.emf"/><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63.emf"/><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1.emf"/><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17.emf"/><Relationship Id="rId1" Type="http://schemas.openxmlformats.org/officeDocument/2006/relationships/slideLayout" Target="../slideLayouts/slideLayout4.xml"/><Relationship Id="rId4" Type="http://schemas.openxmlformats.org/officeDocument/2006/relationships/image" Target="../media/image19.emf"/></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8.emf"/><Relationship Id="rId1" Type="http://schemas.openxmlformats.org/officeDocument/2006/relationships/slideLayout" Target="../slideLayouts/slideLayout4.xml"/><Relationship Id="rId5" Type="http://schemas.openxmlformats.org/officeDocument/2006/relationships/image" Target="../media/image22.emf"/><Relationship Id="rId4" Type="http://schemas.openxmlformats.org/officeDocument/2006/relationships/image" Target="../media/image21.emf"/></Relationships>
</file>

<file path=ppt/slides/_rels/slide8.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11.emf"/><Relationship Id="rId1" Type="http://schemas.openxmlformats.org/officeDocument/2006/relationships/slideLayout" Target="../slideLayouts/slideLayout4.xml"/><Relationship Id="rId4" Type="http://schemas.openxmlformats.org/officeDocument/2006/relationships/image" Target="../media/image24.emf"/></Relationships>
</file>

<file path=ppt/slides/_rels/slide9.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25.emf"/><Relationship Id="rId1" Type="http://schemas.openxmlformats.org/officeDocument/2006/relationships/slideLayout" Target="../slideLayouts/slideLayout4.xml"/><Relationship Id="rId4" Type="http://schemas.openxmlformats.org/officeDocument/2006/relationships/image" Target="../media/image27.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D23EA49-B5D0-1541-8EC1-3C4BE870D2BF}"/>
              </a:ext>
            </a:extLst>
          </p:cNvPr>
          <p:cNvSpPr>
            <a:spLocks noGrp="1"/>
          </p:cNvSpPr>
          <p:nvPr>
            <p:ph type="ctrTitle"/>
          </p:nvPr>
        </p:nvSpPr>
        <p:spPr>
          <a:xfrm>
            <a:off x="990600" y="1575114"/>
            <a:ext cx="8873836" cy="1853885"/>
          </a:xfrm>
        </p:spPr>
        <p:txBody>
          <a:bodyPr>
            <a:normAutofit/>
          </a:bodyPr>
          <a:lstStyle/>
          <a:p>
            <a:r>
              <a:rPr lang="en-US" sz="3000" dirty="0"/>
              <a:t>ME469: Numerical Methods and </a:t>
            </a:r>
            <a:br>
              <a:rPr lang="en-US" sz="3000" dirty="0"/>
            </a:br>
            <a:r>
              <a:rPr lang="en-US" sz="3000" dirty="0"/>
              <a:t>Errors</a:t>
            </a:r>
          </a:p>
        </p:txBody>
      </p:sp>
      <p:sp>
        <p:nvSpPr>
          <p:cNvPr id="33" name="TextBox 32">
            <a:extLst>
              <a:ext uri="{FF2B5EF4-FFF2-40B4-BE49-F238E27FC236}">
                <a16:creationId xmlns:a16="http://schemas.microsoft.com/office/drawing/2014/main" id="{13E54DF6-4A33-0F44-BFF9-3FDCAA65F7F8}"/>
              </a:ext>
            </a:extLst>
          </p:cNvPr>
          <p:cNvSpPr txBox="1"/>
          <p:nvPr/>
        </p:nvSpPr>
        <p:spPr>
          <a:xfrm>
            <a:off x="3438144" y="3596640"/>
            <a:ext cx="0" cy="0"/>
          </a:xfrm>
          <a:prstGeom prst="rect">
            <a:avLst/>
          </a:prstGeom>
        </p:spPr>
        <p:txBody>
          <a:bodyPr vert="horz" wrap="none" lIns="91440" tIns="45720" rIns="91440" bIns="45720" rtlCol="0">
            <a:noAutofit/>
          </a:bodyPr>
          <a:lstStyle/>
          <a:p>
            <a:pPr algn="l"/>
            <a:endParaRPr lang="en-US" dirty="0">
              <a:latin typeface="Open Sans" panose="020B0606030504020204" pitchFamily="34" charset="0"/>
            </a:endParaRPr>
          </a:p>
        </p:txBody>
      </p:sp>
      <p:sp>
        <p:nvSpPr>
          <p:cNvPr id="6" name="Subtitle 7">
            <a:extLst>
              <a:ext uri="{FF2B5EF4-FFF2-40B4-BE49-F238E27FC236}">
                <a16:creationId xmlns:a16="http://schemas.microsoft.com/office/drawing/2014/main" id="{0CDCAA58-6449-CBF2-366F-08ED9D5171DB}"/>
              </a:ext>
            </a:extLst>
          </p:cNvPr>
          <p:cNvSpPr>
            <a:spLocks noGrp="1"/>
          </p:cNvSpPr>
          <p:nvPr>
            <p:ph type="subTitle" idx="1"/>
          </p:nvPr>
        </p:nvSpPr>
        <p:spPr>
          <a:xfrm>
            <a:off x="990599" y="3719997"/>
            <a:ext cx="6300850" cy="667120"/>
          </a:xfrm>
        </p:spPr>
        <p:txBody>
          <a:bodyPr/>
          <a:lstStyle/>
          <a:p>
            <a:r>
              <a:rPr lang="en-US" dirty="0"/>
              <a:t>Stefan P. Domino</a:t>
            </a:r>
            <a:r>
              <a:rPr lang="en-US" baseline="30000" dirty="0"/>
              <a:t>1,2</a:t>
            </a:r>
            <a:r>
              <a:rPr lang="en-US" dirty="0"/>
              <a:t> </a:t>
            </a:r>
          </a:p>
          <a:p>
            <a:r>
              <a:rPr lang="en-US" sz="1100" baseline="30000" dirty="0"/>
              <a:t>1</a:t>
            </a:r>
            <a:r>
              <a:rPr lang="en-US" sz="1100" dirty="0"/>
              <a:t> Computational Thermal and Fluid Mechanics, Sandia National Laboratories</a:t>
            </a:r>
          </a:p>
          <a:p>
            <a:r>
              <a:rPr lang="en-US" sz="1100" baseline="30000" dirty="0"/>
              <a:t>2 </a:t>
            </a:r>
            <a:r>
              <a:rPr lang="en-US" sz="1100" dirty="0"/>
              <a:t>Institute for Computational and Mathematical Engineering, Stanford</a:t>
            </a:r>
          </a:p>
        </p:txBody>
      </p:sp>
      <p:sp>
        <p:nvSpPr>
          <p:cNvPr id="9" name="Text Placeholder 10">
            <a:extLst>
              <a:ext uri="{FF2B5EF4-FFF2-40B4-BE49-F238E27FC236}">
                <a16:creationId xmlns:a16="http://schemas.microsoft.com/office/drawing/2014/main" id="{F4EBD037-1C53-3EED-E7CC-D39EC221E301}"/>
              </a:ext>
            </a:extLst>
          </p:cNvPr>
          <p:cNvSpPr txBox="1">
            <a:spLocks/>
          </p:cNvSpPr>
          <p:nvPr/>
        </p:nvSpPr>
        <p:spPr>
          <a:xfrm>
            <a:off x="990600" y="4509920"/>
            <a:ext cx="5243146" cy="667120"/>
          </a:xfrm>
          <a:prstGeom prst="rect">
            <a:avLst/>
          </a:prstGeom>
        </p:spPr>
        <p:txBody>
          <a:bodyPr vert="horz" lIns="0" tIns="0" rIns="0" bIns="0" rtlCol="0">
            <a:normAutofit/>
          </a:bodyPr>
          <a:lstStyle>
            <a:lvl1pPr marL="0" indent="0" algn="l" defTabSz="914400" rtl="0" eaLnBrk="1" latinLnBrk="0" hangingPunct="1">
              <a:lnSpc>
                <a:spcPct val="90000"/>
              </a:lnSpc>
              <a:spcBef>
                <a:spcPts val="1000"/>
              </a:spcBef>
              <a:buClr>
                <a:schemeClr val="accent1"/>
              </a:buClr>
              <a:buFontTx/>
              <a:buNone/>
              <a:defRPr sz="1400" b="0" i="0" kern="12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38404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8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56692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6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74980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4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4pPr>
            <a:lvl5pPr marL="93268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2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
        <p:nvSpPr>
          <p:cNvPr id="2" name="TextBox 1">
            <a:extLst>
              <a:ext uri="{FF2B5EF4-FFF2-40B4-BE49-F238E27FC236}">
                <a16:creationId xmlns:a16="http://schemas.microsoft.com/office/drawing/2014/main" id="{2EEBA8A3-0CE5-37E5-4BE4-C59032C4EC6F}"/>
              </a:ext>
            </a:extLst>
          </p:cNvPr>
          <p:cNvSpPr txBox="1"/>
          <p:nvPr/>
        </p:nvSpPr>
        <p:spPr>
          <a:xfrm>
            <a:off x="2062976" y="6501161"/>
            <a:ext cx="0" cy="0"/>
          </a:xfrm>
          <a:prstGeom prst="rect">
            <a:avLst/>
          </a:prstGeom>
        </p:spPr>
        <p:txBody>
          <a:bodyPr vert="horz" wrap="none" lIns="91440" tIns="45720" rIns="91440" bIns="45720" rtlCol="0">
            <a:noAutofit/>
          </a:bodyPr>
          <a:lstStyle/>
          <a:p>
            <a:pPr algn="l"/>
            <a:r>
              <a:rPr lang="de-DE" sz="1200" dirty="0">
                <a:solidFill>
                  <a:schemeClr val="bg2"/>
                </a:solidFill>
              </a:rPr>
              <a:t>SAND2018-4536 PE</a:t>
            </a:r>
            <a:endParaRPr lang="en-US" sz="1400" dirty="0">
              <a:solidFill>
                <a:schemeClr val="bg2"/>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181726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E35723-6849-B4C8-A2C6-1AA3E644F56A}"/>
              </a:ext>
            </a:extLst>
          </p:cNvPr>
          <p:cNvSpPr>
            <a:spLocks noGrp="1"/>
          </p:cNvSpPr>
          <p:nvPr>
            <p:ph type="title"/>
          </p:nvPr>
        </p:nvSpPr>
        <p:spPr/>
        <p:txBody>
          <a:bodyPr/>
          <a:lstStyle/>
          <a:p>
            <a:r>
              <a:rPr lang="en-US" dirty="0"/>
              <a:t>Many Choices on Finite Difference Operators</a:t>
            </a:r>
          </a:p>
        </p:txBody>
      </p:sp>
      <p:sp>
        <p:nvSpPr>
          <p:cNvPr id="3" name="Slide Number Placeholder 2">
            <a:extLst>
              <a:ext uri="{FF2B5EF4-FFF2-40B4-BE49-F238E27FC236}">
                <a16:creationId xmlns:a16="http://schemas.microsoft.com/office/drawing/2014/main" id="{64E93EF3-1C58-0F2A-7651-BBA208D2E2F5}"/>
              </a:ext>
            </a:extLst>
          </p:cNvPr>
          <p:cNvSpPr>
            <a:spLocks noGrp="1"/>
          </p:cNvSpPr>
          <p:nvPr>
            <p:ph type="sldNum" sz="quarter" idx="10"/>
          </p:nvPr>
        </p:nvSpPr>
        <p:spPr/>
        <p:txBody>
          <a:bodyPr/>
          <a:lstStyle/>
          <a:p>
            <a:fld id="{4FAB73BC-B049-4115-A692-8D63A059BFB8}" type="slidenum">
              <a:rPr lang="en-US" smtClean="0"/>
              <a:pPr/>
              <a:t>10</a:t>
            </a:fld>
            <a:endParaRPr lang="en-US" dirty="0"/>
          </a:p>
        </p:txBody>
      </p:sp>
      <p:sp>
        <p:nvSpPr>
          <p:cNvPr id="7" name="TextBox 6">
            <a:extLst>
              <a:ext uri="{FF2B5EF4-FFF2-40B4-BE49-F238E27FC236}">
                <a16:creationId xmlns:a16="http://schemas.microsoft.com/office/drawing/2014/main" id="{989DD50B-D491-2762-784D-C8A9AB66DEBE}"/>
              </a:ext>
            </a:extLst>
          </p:cNvPr>
          <p:cNvSpPr txBox="1"/>
          <p:nvPr/>
        </p:nvSpPr>
        <p:spPr>
          <a:xfrm>
            <a:off x="707136" y="6242304"/>
            <a:ext cx="0" cy="0"/>
          </a:xfrm>
          <a:prstGeom prst="rect">
            <a:avLst/>
          </a:prstGeom>
        </p:spPr>
        <p:txBody>
          <a:bodyPr vert="horz" wrap="none" lIns="91440" tIns="45720" rIns="91440" bIns="45720" rtlCol="0">
            <a:noAutofit/>
          </a:bodyPr>
          <a:lstStyle/>
          <a:p>
            <a:pPr algn="l"/>
            <a:r>
              <a:rPr lang="en-US" dirty="0"/>
              <a:t>https://</a:t>
            </a:r>
            <a:r>
              <a:rPr lang="en-US" dirty="0" err="1"/>
              <a:t>en.wikipedia.org</a:t>
            </a:r>
            <a:r>
              <a:rPr lang="en-US" dirty="0"/>
              <a:t>/wiki/</a:t>
            </a:r>
            <a:r>
              <a:rPr lang="en-US" dirty="0" err="1"/>
              <a:t>Finite_difference_coefficient</a:t>
            </a:r>
            <a:endParaRPr lang="en-US" dirty="0"/>
          </a:p>
        </p:txBody>
      </p:sp>
      <p:pic>
        <p:nvPicPr>
          <p:cNvPr id="12" name="Picture 11">
            <a:extLst>
              <a:ext uri="{FF2B5EF4-FFF2-40B4-BE49-F238E27FC236}">
                <a16:creationId xmlns:a16="http://schemas.microsoft.com/office/drawing/2014/main" id="{8D30760E-8EB1-0C31-E667-FCB0E2D92D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7204" y="1036036"/>
            <a:ext cx="7772400" cy="2531205"/>
          </a:xfrm>
          <a:prstGeom prst="rect">
            <a:avLst/>
          </a:prstGeom>
        </p:spPr>
      </p:pic>
      <p:pic>
        <p:nvPicPr>
          <p:cNvPr id="14" name="Picture 13">
            <a:extLst>
              <a:ext uri="{FF2B5EF4-FFF2-40B4-BE49-F238E27FC236}">
                <a16:creationId xmlns:a16="http://schemas.microsoft.com/office/drawing/2014/main" id="{2C2D3D3D-CD22-5310-182B-19AD73AFDB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3780" y="3684637"/>
            <a:ext cx="7772400" cy="2024662"/>
          </a:xfrm>
          <a:prstGeom prst="rect">
            <a:avLst/>
          </a:prstGeom>
        </p:spPr>
      </p:pic>
      <p:pic>
        <p:nvPicPr>
          <p:cNvPr id="16" name="Picture 15">
            <a:extLst>
              <a:ext uri="{FF2B5EF4-FFF2-40B4-BE49-F238E27FC236}">
                <a16:creationId xmlns:a16="http://schemas.microsoft.com/office/drawing/2014/main" id="{CE748340-64D8-5C23-4B11-A6B3FA9EE22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37120" y="4934737"/>
            <a:ext cx="4410456" cy="1214333"/>
          </a:xfrm>
          <a:prstGeom prst="rect">
            <a:avLst/>
          </a:prstGeom>
        </p:spPr>
      </p:pic>
      <p:sp>
        <p:nvSpPr>
          <p:cNvPr id="17" name="TextBox 16">
            <a:extLst>
              <a:ext uri="{FF2B5EF4-FFF2-40B4-BE49-F238E27FC236}">
                <a16:creationId xmlns:a16="http://schemas.microsoft.com/office/drawing/2014/main" id="{40DEDF9A-BE31-285C-2B0F-0260B143F23F}"/>
              </a:ext>
            </a:extLst>
          </p:cNvPr>
          <p:cNvSpPr txBox="1"/>
          <p:nvPr/>
        </p:nvSpPr>
        <p:spPr>
          <a:xfrm>
            <a:off x="9022080" y="1816608"/>
            <a:ext cx="0" cy="0"/>
          </a:xfrm>
          <a:prstGeom prst="rect">
            <a:avLst/>
          </a:prstGeom>
        </p:spPr>
        <p:txBody>
          <a:bodyPr vert="horz" wrap="none" lIns="91440" tIns="45720" rIns="91440" bIns="45720" rtlCol="0">
            <a:noAutofit/>
          </a:bodyPr>
          <a:lstStyle/>
          <a:p>
            <a:pPr algn="l"/>
            <a:r>
              <a:rPr lang="en-US" dirty="0"/>
              <a:t>Central finite difference</a:t>
            </a:r>
          </a:p>
        </p:txBody>
      </p:sp>
      <p:sp>
        <p:nvSpPr>
          <p:cNvPr id="18" name="TextBox 17">
            <a:extLst>
              <a:ext uri="{FF2B5EF4-FFF2-40B4-BE49-F238E27FC236}">
                <a16:creationId xmlns:a16="http://schemas.microsoft.com/office/drawing/2014/main" id="{04C19E66-8485-4331-2768-44A3D5A41C8E}"/>
              </a:ext>
            </a:extLst>
          </p:cNvPr>
          <p:cNvSpPr txBox="1"/>
          <p:nvPr/>
        </p:nvSpPr>
        <p:spPr>
          <a:xfrm>
            <a:off x="9022080" y="3950208"/>
            <a:ext cx="0" cy="0"/>
          </a:xfrm>
          <a:prstGeom prst="rect">
            <a:avLst/>
          </a:prstGeom>
        </p:spPr>
        <p:txBody>
          <a:bodyPr vert="horz" wrap="none" lIns="91440" tIns="45720" rIns="91440" bIns="45720" rtlCol="0">
            <a:noAutofit/>
          </a:bodyPr>
          <a:lstStyle/>
          <a:p>
            <a:pPr algn="l"/>
            <a:r>
              <a:rPr lang="en-US" dirty="0"/>
              <a:t>Forward finite difference</a:t>
            </a:r>
          </a:p>
        </p:txBody>
      </p:sp>
      <p:sp>
        <p:nvSpPr>
          <p:cNvPr id="19" name="TextBox 18">
            <a:extLst>
              <a:ext uri="{FF2B5EF4-FFF2-40B4-BE49-F238E27FC236}">
                <a16:creationId xmlns:a16="http://schemas.microsoft.com/office/drawing/2014/main" id="{CA2D3A07-64EC-C82A-8FE6-0C0E67140D36}"/>
              </a:ext>
            </a:extLst>
          </p:cNvPr>
          <p:cNvSpPr txBox="1"/>
          <p:nvPr/>
        </p:nvSpPr>
        <p:spPr>
          <a:xfrm>
            <a:off x="9022080" y="6169152"/>
            <a:ext cx="0" cy="0"/>
          </a:xfrm>
          <a:prstGeom prst="rect">
            <a:avLst/>
          </a:prstGeom>
        </p:spPr>
        <p:txBody>
          <a:bodyPr vert="horz" wrap="none" lIns="91440" tIns="45720" rIns="91440" bIns="45720" rtlCol="0">
            <a:noAutofit/>
          </a:bodyPr>
          <a:lstStyle/>
          <a:p>
            <a:pPr algn="l"/>
            <a:r>
              <a:rPr lang="en-US" dirty="0"/>
              <a:t>Backward finite difference</a:t>
            </a:r>
          </a:p>
        </p:txBody>
      </p:sp>
    </p:spTree>
    <p:extLst>
      <p:ext uri="{BB962C8B-B14F-4D97-AF65-F5344CB8AC3E}">
        <p14:creationId xmlns:p14="http://schemas.microsoft.com/office/powerpoint/2010/main" val="3887061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51D84A-311B-9C58-3571-13A11A84CCE3}"/>
              </a:ext>
            </a:extLst>
          </p:cNvPr>
          <p:cNvSpPr>
            <a:spLocks noGrp="1"/>
          </p:cNvSpPr>
          <p:nvPr>
            <p:ph type="title"/>
          </p:nvPr>
        </p:nvSpPr>
        <p:spPr/>
        <p:txBody>
          <a:bodyPr/>
          <a:lstStyle/>
          <a:p>
            <a:r>
              <a:rPr lang="en-US" dirty="0"/>
              <a:t>Properties of Numerical Methods</a:t>
            </a:r>
          </a:p>
        </p:txBody>
      </p:sp>
      <p:sp>
        <p:nvSpPr>
          <p:cNvPr id="3" name="Slide Number Placeholder 2">
            <a:extLst>
              <a:ext uri="{FF2B5EF4-FFF2-40B4-BE49-F238E27FC236}">
                <a16:creationId xmlns:a16="http://schemas.microsoft.com/office/drawing/2014/main" id="{FFDE1C1E-497B-5888-A9BC-DE49C9C479B7}"/>
              </a:ext>
            </a:extLst>
          </p:cNvPr>
          <p:cNvSpPr>
            <a:spLocks noGrp="1"/>
          </p:cNvSpPr>
          <p:nvPr>
            <p:ph type="sldNum" sz="quarter" idx="10"/>
          </p:nvPr>
        </p:nvSpPr>
        <p:spPr/>
        <p:txBody>
          <a:bodyPr/>
          <a:lstStyle/>
          <a:p>
            <a:fld id="{4FAB73BC-B049-4115-A692-8D63A059BFB8}" type="slidenum">
              <a:rPr lang="en-US" smtClean="0"/>
              <a:pPr/>
              <a:t>11</a:t>
            </a:fld>
            <a:endParaRPr lang="en-US" dirty="0"/>
          </a:p>
        </p:txBody>
      </p:sp>
      <p:sp>
        <p:nvSpPr>
          <p:cNvPr id="4" name="Content Placeholder 3">
            <a:extLst>
              <a:ext uri="{FF2B5EF4-FFF2-40B4-BE49-F238E27FC236}">
                <a16:creationId xmlns:a16="http://schemas.microsoft.com/office/drawing/2014/main" id="{4F90D368-F818-BA90-9516-B6756F53593E}"/>
              </a:ext>
            </a:extLst>
          </p:cNvPr>
          <p:cNvSpPr>
            <a:spLocks noGrp="1"/>
          </p:cNvSpPr>
          <p:nvPr>
            <p:ph sz="quarter" idx="11"/>
          </p:nvPr>
        </p:nvSpPr>
        <p:spPr/>
        <p:txBody>
          <a:bodyPr>
            <a:normAutofit/>
          </a:bodyPr>
          <a:lstStyle/>
          <a:p>
            <a:r>
              <a:rPr lang="en-US" dirty="0">
                <a:effectLst/>
              </a:rPr>
              <a:t>Outline: </a:t>
            </a:r>
          </a:p>
          <a:p>
            <a:pPr marL="342900" indent="-342900">
              <a:buFont typeface="Arial" panose="020B0604020202020204" pitchFamily="34" charset="0"/>
              <a:buChar char="•"/>
            </a:pPr>
            <a:r>
              <a:rPr lang="en-US" dirty="0">
                <a:effectLst/>
              </a:rPr>
              <a:t>Consistency</a:t>
            </a:r>
          </a:p>
          <a:p>
            <a:pPr marL="342900" indent="-342900">
              <a:buFont typeface="Arial" panose="020B0604020202020204" pitchFamily="34" charset="0"/>
              <a:buChar char="•"/>
            </a:pPr>
            <a:r>
              <a:rPr lang="en-US" dirty="0">
                <a:effectLst/>
              </a:rPr>
              <a:t>Stability, Von Neumann Analysis </a:t>
            </a:r>
          </a:p>
          <a:p>
            <a:pPr marL="342900" indent="-342900">
              <a:buFont typeface="Arial" panose="020B0604020202020204" pitchFamily="34" charset="0"/>
              <a:buChar char="•"/>
            </a:pPr>
            <a:r>
              <a:rPr lang="en-US" dirty="0">
                <a:effectLst/>
              </a:rPr>
              <a:t>Convergence - Lax Equivalence Theorem</a:t>
            </a:r>
          </a:p>
          <a:p>
            <a:pPr marL="342900" indent="-342900">
              <a:buFont typeface="Arial" panose="020B0604020202020204" pitchFamily="34" charset="0"/>
              <a:buChar char="•"/>
            </a:pPr>
            <a:r>
              <a:rPr lang="en-US" dirty="0">
                <a:effectLst/>
              </a:rPr>
              <a:t>Understanding Errors </a:t>
            </a:r>
          </a:p>
          <a:p>
            <a:endParaRPr lang="en-US" dirty="0"/>
          </a:p>
        </p:txBody>
      </p:sp>
    </p:spTree>
    <p:extLst>
      <p:ext uri="{BB962C8B-B14F-4D97-AF65-F5344CB8AC3E}">
        <p14:creationId xmlns:p14="http://schemas.microsoft.com/office/powerpoint/2010/main" val="2199209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1FAEC8-6EB1-2FDE-57E8-F4915D7F7A76}"/>
              </a:ext>
            </a:extLst>
          </p:cNvPr>
          <p:cNvSpPr>
            <a:spLocks noGrp="1"/>
          </p:cNvSpPr>
          <p:nvPr>
            <p:ph type="title"/>
          </p:nvPr>
        </p:nvSpPr>
        <p:spPr/>
        <p:txBody>
          <a:bodyPr/>
          <a:lstStyle/>
          <a:p>
            <a:r>
              <a:rPr lang="en-US" dirty="0"/>
              <a:t>High Level Concepts</a:t>
            </a:r>
          </a:p>
        </p:txBody>
      </p:sp>
      <p:sp>
        <p:nvSpPr>
          <p:cNvPr id="3" name="Slide Number Placeholder 2">
            <a:extLst>
              <a:ext uri="{FF2B5EF4-FFF2-40B4-BE49-F238E27FC236}">
                <a16:creationId xmlns:a16="http://schemas.microsoft.com/office/drawing/2014/main" id="{EBD42E0A-5486-B315-1D16-1C4F76309C6A}"/>
              </a:ext>
            </a:extLst>
          </p:cNvPr>
          <p:cNvSpPr>
            <a:spLocks noGrp="1"/>
          </p:cNvSpPr>
          <p:nvPr>
            <p:ph type="sldNum" sz="quarter" idx="10"/>
          </p:nvPr>
        </p:nvSpPr>
        <p:spPr/>
        <p:txBody>
          <a:bodyPr/>
          <a:lstStyle/>
          <a:p>
            <a:fld id="{4FAB73BC-B049-4115-A692-8D63A059BFB8}" type="slidenum">
              <a:rPr lang="en-US" smtClean="0"/>
              <a:pPr/>
              <a:t>12</a:t>
            </a:fld>
            <a:endParaRPr lang="en-US" dirty="0"/>
          </a:p>
        </p:txBody>
      </p:sp>
      <p:sp>
        <p:nvSpPr>
          <p:cNvPr id="4" name="Content Placeholder 3">
            <a:extLst>
              <a:ext uri="{FF2B5EF4-FFF2-40B4-BE49-F238E27FC236}">
                <a16:creationId xmlns:a16="http://schemas.microsoft.com/office/drawing/2014/main" id="{08944C6C-918E-CF20-0076-9067FC926FE3}"/>
              </a:ext>
            </a:extLst>
          </p:cNvPr>
          <p:cNvSpPr>
            <a:spLocks noGrp="1"/>
          </p:cNvSpPr>
          <p:nvPr>
            <p:ph sz="quarter" idx="11"/>
          </p:nvPr>
        </p:nvSpPr>
        <p:spPr/>
        <p:txBody>
          <a:bodyPr/>
          <a:lstStyle/>
          <a:p>
            <a:r>
              <a:rPr kumimoji="0" lang="en-US" altLang="en-US" b="0" i="0" u="none" strike="noStrike" cap="none" normalizeH="0" baseline="0" dirty="0">
                <a:ln>
                  <a:noFill/>
                </a:ln>
                <a:solidFill>
                  <a:schemeClr val="tx1"/>
                </a:solidFill>
                <a:effectLst/>
              </a:rPr>
              <a:t>A discretized mathematical model – a numerical model – is an approximation to the original, postulated, continuous model</a:t>
            </a:r>
          </a:p>
          <a:p>
            <a:pPr marL="342900" indent="-342900">
              <a:buFont typeface="Arial" panose="020B0604020202020204" pitchFamily="34" charset="0"/>
              <a:buChar char="•"/>
            </a:pPr>
            <a:r>
              <a:rPr kumimoji="0" lang="en-US" altLang="en-US" b="0" i="0" u="none" strike="noStrike" cap="none" normalizeH="0" baseline="0" dirty="0">
                <a:ln>
                  <a:noFill/>
                </a:ln>
                <a:solidFill>
                  <a:schemeClr val="tx1"/>
                </a:solidFill>
                <a:effectLst/>
              </a:rPr>
              <a:t>The properties of such numerical model have a strong effect on the computed solution</a:t>
            </a:r>
          </a:p>
          <a:p>
            <a:pPr marL="342900" indent="-342900">
              <a:buFont typeface="Arial" panose="020B0604020202020204" pitchFamily="34" charset="0"/>
              <a:buChar char="•"/>
            </a:pPr>
            <a:endParaRPr lang="en-US" altLang="en-US" dirty="0">
              <a:solidFill>
                <a:schemeClr val="tx1"/>
              </a:solidFill>
            </a:endParaRPr>
          </a:p>
          <a:p>
            <a:pPr marL="342900" indent="-342900">
              <a:buFont typeface="Arial" panose="020B0604020202020204" pitchFamily="34" charset="0"/>
              <a:buChar char="•"/>
            </a:pPr>
            <a:endParaRPr kumimoji="0" lang="en-US" altLang="en-US" b="0" i="0" u="none" strike="noStrike" cap="none" normalizeH="0" baseline="0" dirty="0">
              <a:ln>
                <a:noFill/>
              </a:ln>
              <a:solidFill>
                <a:schemeClr val="tx1"/>
              </a:solidFill>
              <a:effectLst/>
            </a:endParaRPr>
          </a:p>
          <a:p>
            <a:r>
              <a:rPr kumimoji="0" lang="en-US" altLang="en-US" b="0" i="0" u="none" strike="noStrike" cap="none" normalizeH="0" baseline="0" dirty="0">
                <a:ln>
                  <a:noFill/>
                </a:ln>
                <a:solidFill>
                  <a:schemeClr val="tx1"/>
                </a:solidFill>
                <a:effectLst/>
              </a:rPr>
              <a:t>As a first step we will study three critical properties </a:t>
            </a:r>
          </a:p>
          <a:p>
            <a:pPr marL="342900" indent="-342900">
              <a:buFont typeface="Arial" panose="020B0604020202020204" pitchFamily="34" charset="0"/>
              <a:buChar char="•"/>
            </a:pPr>
            <a:r>
              <a:rPr kumimoji="0" lang="en-US" altLang="en-US" sz="2000" b="0" i="0" u="none" strike="noStrike" cap="none" normalizeH="0" baseline="0" dirty="0">
                <a:ln>
                  <a:noFill/>
                </a:ln>
                <a:solidFill>
                  <a:schemeClr val="tx1"/>
                </a:solidFill>
                <a:effectLst/>
              </a:rPr>
              <a:t>Consistency </a:t>
            </a:r>
            <a:endParaRPr lang="en-US" altLang="en-US" dirty="0">
              <a:solidFill>
                <a:schemeClr val="tx1"/>
              </a:solidFill>
            </a:endParaRPr>
          </a:p>
          <a:p>
            <a:pPr marL="342900" indent="-342900">
              <a:buFont typeface="Arial" panose="020B0604020202020204" pitchFamily="34" charset="0"/>
              <a:buChar char="•"/>
            </a:pPr>
            <a:r>
              <a:rPr kumimoji="0" lang="en-US" altLang="en-US" sz="2000" b="0" i="0" u="none" strike="noStrike" cap="none" normalizeH="0" baseline="0" dirty="0">
                <a:ln>
                  <a:noFill/>
                </a:ln>
                <a:solidFill>
                  <a:schemeClr val="tx1"/>
                </a:solidFill>
                <a:effectLst/>
              </a:rPr>
              <a:t>Accuracy </a:t>
            </a:r>
          </a:p>
          <a:p>
            <a:pPr marL="342900" indent="-342900">
              <a:buFont typeface="Arial" panose="020B0604020202020204" pitchFamily="34" charset="0"/>
              <a:buChar char="•"/>
            </a:pPr>
            <a:r>
              <a:rPr kumimoji="0" lang="en-US" altLang="en-US" sz="2000" b="0" i="0" u="none" strike="noStrike" cap="none" normalizeH="0" baseline="0" dirty="0">
                <a:ln>
                  <a:noFill/>
                </a:ln>
                <a:solidFill>
                  <a:schemeClr val="tx1"/>
                </a:solidFill>
                <a:effectLst/>
              </a:rPr>
              <a:t>Stability </a:t>
            </a:r>
          </a:p>
          <a:p>
            <a:pPr marL="342900" indent="-342900">
              <a:buFont typeface="Arial" panose="020B0604020202020204" pitchFamily="34" charset="0"/>
              <a:buChar char="•"/>
            </a:pPr>
            <a:endParaRPr lang="en-US" dirty="0"/>
          </a:p>
        </p:txBody>
      </p:sp>
    </p:spTree>
    <p:extLst>
      <p:ext uri="{BB962C8B-B14F-4D97-AF65-F5344CB8AC3E}">
        <p14:creationId xmlns:p14="http://schemas.microsoft.com/office/powerpoint/2010/main" val="1813812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32896-FC18-BFB3-B33F-798F68E9FC55}"/>
              </a:ext>
            </a:extLst>
          </p:cNvPr>
          <p:cNvSpPr>
            <a:spLocks noGrp="1"/>
          </p:cNvSpPr>
          <p:nvPr>
            <p:ph type="title"/>
          </p:nvPr>
        </p:nvSpPr>
        <p:spPr/>
        <p:txBody>
          <a:bodyPr/>
          <a:lstStyle/>
          <a:p>
            <a:r>
              <a:rPr lang="en-US" dirty="0"/>
              <a:t>Consistency</a:t>
            </a:r>
          </a:p>
        </p:txBody>
      </p:sp>
      <p:sp>
        <p:nvSpPr>
          <p:cNvPr id="3" name="Slide Number Placeholder 2">
            <a:extLst>
              <a:ext uri="{FF2B5EF4-FFF2-40B4-BE49-F238E27FC236}">
                <a16:creationId xmlns:a16="http://schemas.microsoft.com/office/drawing/2014/main" id="{EFEED29F-44F7-9645-84CB-6B9310AD59C6}"/>
              </a:ext>
            </a:extLst>
          </p:cNvPr>
          <p:cNvSpPr>
            <a:spLocks noGrp="1"/>
          </p:cNvSpPr>
          <p:nvPr>
            <p:ph type="sldNum" sz="quarter" idx="10"/>
          </p:nvPr>
        </p:nvSpPr>
        <p:spPr/>
        <p:txBody>
          <a:bodyPr/>
          <a:lstStyle/>
          <a:p>
            <a:fld id="{4FAB73BC-B049-4115-A692-8D63A059BFB8}" type="slidenum">
              <a:rPr lang="en-US" smtClean="0"/>
              <a:pPr/>
              <a:t>13</a:t>
            </a:fld>
            <a:endParaRPr lang="en-US" dirty="0"/>
          </a:p>
        </p:txBody>
      </p:sp>
      <p:sp>
        <p:nvSpPr>
          <p:cNvPr id="4" name="Content Placeholder 3">
            <a:extLst>
              <a:ext uri="{FF2B5EF4-FFF2-40B4-BE49-F238E27FC236}">
                <a16:creationId xmlns:a16="http://schemas.microsoft.com/office/drawing/2014/main" id="{8AAF9140-3417-C9C5-923F-841C565AE51A}"/>
              </a:ext>
            </a:extLst>
          </p:cNvPr>
          <p:cNvSpPr>
            <a:spLocks noGrp="1"/>
          </p:cNvSpPr>
          <p:nvPr>
            <p:ph sz="quarter" idx="11"/>
          </p:nvPr>
        </p:nvSpPr>
        <p:spPr/>
        <p:txBody>
          <a:bodyPr/>
          <a:lstStyle/>
          <a:p>
            <a:r>
              <a:rPr lang="en-US" u="sng" dirty="0"/>
              <a:t>Definition</a:t>
            </a:r>
            <a:r>
              <a:rPr lang="en-US" dirty="0"/>
              <a:t>: </a:t>
            </a:r>
            <a:r>
              <a:rPr lang="en-US" dirty="0">
                <a:solidFill>
                  <a:schemeClr val="tx1"/>
                </a:solidFill>
                <a:effectLst/>
              </a:rPr>
              <a:t>A discretization scheme for a mathematical model is </a:t>
            </a:r>
            <a:r>
              <a:rPr lang="en-US" u="sng" dirty="0">
                <a:solidFill>
                  <a:schemeClr val="tx1"/>
                </a:solidFill>
                <a:effectLst/>
              </a:rPr>
              <a:t>consistent</a:t>
            </a:r>
            <a:r>
              <a:rPr lang="en-US" dirty="0">
                <a:solidFill>
                  <a:schemeClr val="tx1"/>
                </a:solidFill>
                <a:effectLst/>
              </a:rPr>
              <a:t> if it asymptotes to the original continuous form as the grid and timestep size tend to zero </a:t>
            </a:r>
          </a:p>
          <a:p>
            <a:endParaRPr lang="en-US" dirty="0">
              <a:solidFill>
                <a:schemeClr val="tx1"/>
              </a:solidFill>
            </a:endParaRPr>
          </a:p>
          <a:p>
            <a:pPr marL="342900" indent="-342900">
              <a:buFont typeface="Arial" panose="020B0604020202020204" pitchFamily="34" charset="0"/>
              <a:buChar char="•"/>
            </a:pPr>
            <a:r>
              <a:rPr lang="en-US" i="1" dirty="0">
                <a:effectLst/>
              </a:rPr>
              <a:t>Consistency is a property of the discretization, not of the numerical solution to the given problem</a:t>
            </a:r>
          </a:p>
          <a:p>
            <a:endParaRPr lang="en-US" i="1" dirty="0"/>
          </a:p>
          <a:p>
            <a:r>
              <a:rPr lang="en-US" i="1" dirty="0">
                <a:solidFill>
                  <a:schemeClr val="tx1"/>
                </a:solidFill>
              </a:rPr>
              <a:t>Q: </a:t>
            </a:r>
            <a:r>
              <a:rPr lang="en-US" dirty="0">
                <a:solidFill>
                  <a:schemeClr val="tx1"/>
                </a:solidFill>
                <a:effectLst/>
              </a:rPr>
              <a:t>How to assess if a discretization technique is consistent? </a:t>
            </a:r>
          </a:p>
          <a:p>
            <a:r>
              <a:rPr lang="en-US" i="1" dirty="0">
                <a:solidFill>
                  <a:schemeClr val="tx1"/>
                </a:solidFill>
              </a:rPr>
              <a:t>A</a:t>
            </a:r>
            <a:r>
              <a:rPr lang="en-US" dirty="0">
                <a:solidFill>
                  <a:schemeClr val="tx1"/>
                </a:solidFill>
              </a:rPr>
              <a:t>:</a:t>
            </a:r>
            <a:r>
              <a:rPr lang="en-US" dirty="0">
                <a:solidFill>
                  <a:schemeClr val="tx1"/>
                </a:solidFill>
                <a:effectLst/>
              </a:rPr>
              <a:t> Study the truncation error and verify that is vanishes as the grid and timestep size tend to zero. </a:t>
            </a:r>
          </a:p>
          <a:p>
            <a:r>
              <a:rPr lang="en-US" dirty="0">
                <a:effectLst/>
              </a:rPr>
              <a:t> </a:t>
            </a:r>
          </a:p>
          <a:p>
            <a:endParaRPr lang="en-US" dirty="0">
              <a:solidFill>
                <a:schemeClr val="tx1"/>
              </a:solidFill>
              <a:effectLst/>
            </a:endParaRPr>
          </a:p>
        </p:txBody>
      </p:sp>
    </p:spTree>
    <p:extLst>
      <p:ext uri="{BB962C8B-B14F-4D97-AF65-F5344CB8AC3E}">
        <p14:creationId xmlns:p14="http://schemas.microsoft.com/office/powerpoint/2010/main" val="42728437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32896-FC18-BFB3-B33F-798F68E9FC55}"/>
              </a:ext>
            </a:extLst>
          </p:cNvPr>
          <p:cNvSpPr>
            <a:spLocks noGrp="1"/>
          </p:cNvSpPr>
          <p:nvPr>
            <p:ph type="title"/>
          </p:nvPr>
        </p:nvSpPr>
        <p:spPr/>
        <p:txBody>
          <a:bodyPr/>
          <a:lstStyle/>
          <a:p>
            <a:r>
              <a:rPr lang="en-US" dirty="0"/>
              <a:t>Stability</a:t>
            </a:r>
          </a:p>
        </p:txBody>
      </p:sp>
      <p:sp>
        <p:nvSpPr>
          <p:cNvPr id="3" name="Slide Number Placeholder 2">
            <a:extLst>
              <a:ext uri="{FF2B5EF4-FFF2-40B4-BE49-F238E27FC236}">
                <a16:creationId xmlns:a16="http://schemas.microsoft.com/office/drawing/2014/main" id="{EFEED29F-44F7-9645-84CB-6B9310AD59C6}"/>
              </a:ext>
            </a:extLst>
          </p:cNvPr>
          <p:cNvSpPr>
            <a:spLocks noGrp="1"/>
          </p:cNvSpPr>
          <p:nvPr>
            <p:ph type="sldNum" sz="quarter" idx="10"/>
          </p:nvPr>
        </p:nvSpPr>
        <p:spPr/>
        <p:txBody>
          <a:bodyPr/>
          <a:lstStyle/>
          <a:p>
            <a:fld id="{4FAB73BC-B049-4115-A692-8D63A059BFB8}" type="slidenum">
              <a:rPr lang="en-US" smtClean="0"/>
              <a:pPr/>
              <a:t>14</a:t>
            </a:fld>
            <a:endParaRPr lang="en-US" dirty="0"/>
          </a:p>
        </p:txBody>
      </p:sp>
      <p:sp>
        <p:nvSpPr>
          <p:cNvPr id="4" name="Content Placeholder 3">
            <a:extLst>
              <a:ext uri="{FF2B5EF4-FFF2-40B4-BE49-F238E27FC236}">
                <a16:creationId xmlns:a16="http://schemas.microsoft.com/office/drawing/2014/main" id="{8AAF9140-3417-C9C5-923F-841C565AE51A}"/>
              </a:ext>
            </a:extLst>
          </p:cNvPr>
          <p:cNvSpPr>
            <a:spLocks noGrp="1"/>
          </p:cNvSpPr>
          <p:nvPr>
            <p:ph sz="quarter" idx="11"/>
          </p:nvPr>
        </p:nvSpPr>
        <p:spPr/>
        <p:txBody>
          <a:bodyPr>
            <a:normAutofit/>
          </a:bodyPr>
          <a:lstStyle/>
          <a:p>
            <a:r>
              <a:rPr lang="en-US" u="sng" dirty="0"/>
              <a:t>Definition</a:t>
            </a:r>
            <a:r>
              <a:rPr lang="en-US" dirty="0"/>
              <a:t>: </a:t>
            </a:r>
            <a:r>
              <a:rPr lang="en-US" dirty="0">
                <a:effectLst/>
              </a:rPr>
              <a:t>A discretization scheme for a </a:t>
            </a:r>
            <a:r>
              <a:rPr lang="en-US" dirty="0">
                <a:solidFill>
                  <a:schemeClr val="tx1"/>
                </a:solidFill>
                <a:effectLst/>
              </a:rPr>
              <a:t>mathematical model is </a:t>
            </a:r>
            <a:r>
              <a:rPr lang="en-US" u="sng" dirty="0">
                <a:solidFill>
                  <a:schemeClr val="tx1"/>
                </a:solidFill>
                <a:effectLst/>
              </a:rPr>
              <a:t>stable</a:t>
            </a:r>
            <a:r>
              <a:rPr lang="en-US" dirty="0">
                <a:solidFill>
                  <a:schemeClr val="tx1"/>
                </a:solidFill>
                <a:effectLst/>
              </a:rPr>
              <a:t> if numerical errors (e.g. round-off due to the precision in the computer representation) are not </a:t>
            </a:r>
            <a:r>
              <a:rPr lang="en-US" dirty="0">
                <a:effectLst/>
              </a:rPr>
              <a:t>allowed to grow unbounded </a:t>
            </a:r>
          </a:p>
          <a:p>
            <a:endParaRPr lang="en-US" dirty="0">
              <a:effectLst/>
            </a:endParaRPr>
          </a:p>
          <a:p>
            <a:pPr marL="342900" indent="-342900">
              <a:buFont typeface="Arial" panose="020B0604020202020204" pitchFamily="34" charset="0"/>
              <a:buChar char="•"/>
            </a:pPr>
            <a:r>
              <a:rPr lang="en-US" i="1" dirty="0">
                <a:effectLst/>
              </a:rPr>
              <a:t>Stability is a property of the discretization, not of the numerical solution to the given problem </a:t>
            </a:r>
          </a:p>
          <a:p>
            <a:endParaRPr lang="en-US" i="1" dirty="0"/>
          </a:p>
          <a:p>
            <a:r>
              <a:rPr lang="en-US" i="1" dirty="0">
                <a:solidFill>
                  <a:schemeClr val="tx1"/>
                </a:solidFill>
              </a:rPr>
              <a:t>Q: </a:t>
            </a:r>
            <a:r>
              <a:rPr lang="en-US" dirty="0">
                <a:effectLst/>
              </a:rPr>
              <a:t>How to assess if a discretization technique is stable? </a:t>
            </a:r>
            <a:endParaRPr lang="en-US" dirty="0">
              <a:solidFill>
                <a:schemeClr val="tx1"/>
              </a:solidFill>
              <a:effectLst/>
            </a:endParaRPr>
          </a:p>
          <a:p>
            <a:r>
              <a:rPr lang="en-US" i="1" dirty="0">
                <a:solidFill>
                  <a:schemeClr val="tx1"/>
                </a:solidFill>
              </a:rPr>
              <a:t>A</a:t>
            </a:r>
            <a:r>
              <a:rPr lang="en-US" dirty="0">
                <a:solidFill>
                  <a:schemeClr val="tx1"/>
                </a:solidFill>
              </a:rPr>
              <a:t>:</a:t>
            </a:r>
            <a:r>
              <a:rPr lang="en-US" dirty="0">
                <a:solidFill>
                  <a:schemeClr val="tx1"/>
                </a:solidFill>
                <a:effectLst/>
              </a:rPr>
              <a:t> </a:t>
            </a:r>
            <a:r>
              <a:rPr lang="en-US" dirty="0">
                <a:effectLst/>
              </a:rPr>
              <a:t>This is fairly easy for linear PDEs with constant coefficients and no boundary conditions (periodic domains) </a:t>
            </a:r>
          </a:p>
          <a:p>
            <a:r>
              <a:rPr lang="en-US" dirty="0">
                <a:effectLst/>
              </a:rPr>
              <a:t> </a:t>
            </a:r>
          </a:p>
          <a:p>
            <a:endParaRPr lang="en-US" dirty="0">
              <a:solidFill>
                <a:schemeClr val="tx1"/>
              </a:solidFill>
              <a:effectLst/>
            </a:endParaRPr>
          </a:p>
        </p:txBody>
      </p:sp>
    </p:spTree>
    <p:extLst>
      <p:ext uri="{BB962C8B-B14F-4D97-AF65-F5344CB8AC3E}">
        <p14:creationId xmlns:p14="http://schemas.microsoft.com/office/powerpoint/2010/main" val="3349697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B51DB-DEF1-1FBC-DC2F-B209B25B0479}"/>
              </a:ext>
            </a:extLst>
          </p:cNvPr>
          <p:cNvSpPr>
            <a:spLocks noGrp="1"/>
          </p:cNvSpPr>
          <p:nvPr>
            <p:ph type="title"/>
          </p:nvPr>
        </p:nvSpPr>
        <p:spPr/>
        <p:txBody>
          <a:bodyPr/>
          <a:lstStyle/>
          <a:p>
            <a:r>
              <a:rPr lang="en-US" dirty="0"/>
              <a:t>Stability Analysis</a:t>
            </a:r>
          </a:p>
        </p:txBody>
      </p:sp>
      <p:sp>
        <p:nvSpPr>
          <p:cNvPr id="3" name="Slide Number Placeholder 2">
            <a:extLst>
              <a:ext uri="{FF2B5EF4-FFF2-40B4-BE49-F238E27FC236}">
                <a16:creationId xmlns:a16="http://schemas.microsoft.com/office/drawing/2014/main" id="{BE1FB629-345A-11D5-3951-C0B9B74BB79A}"/>
              </a:ext>
            </a:extLst>
          </p:cNvPr>
          <p:cNvSpPr>
            <a:spLocks noGrp="1"/>
          </p:cNvSpPr>
          <p:nvPr>
            <p:ph type="sldNum" sz="quarter" idx="10"/>
          </p:nvPr>
        </p:nvSpPr>
        <p:spPr/>
        <p:txBody>
          <a:bodyPr/>
          <a:lstStyle/>
          <a:p>
            <a:fld id="{4FAB73BC-B049-4115-A692-8D63A059BFB8}" type="slidenum">
              <a:rPr lang="en-US" smtClean="0"/>
              <a:pPr/>
              <a:t>15</a:t>
            </a:fld>
            <a:endParaRPr lang="en-US" dirty="0"/>
          </a:p>
        </p:txBody>
      </p:sp>
      <p:sp>
        <p:nvSpPr>
          <p:cNvPr id="4" name="Content Placeholder 3">
            <a:extLst>
              <a:ext uri="{FF2B5EF4-FFF2-40B4-BE49-F238E27FC236}">
                <a16:creationId xmlns:a16="http://schemas.microsoft.com/office/drawing/2014/main" id="{56AB082B-B7B9-CC7A-7128-FF7DD3A0864E}"/>
              </a:ext>
            </a:extLst>
          </p:cNvPr>
          <p:cNvSpPr>
            <a:spLocks noGrp="1"/>
          </p:cNvSpPr>
          <p:nvPr>
            <p:ph sz="quarter" idx="11"/>
          </p:nvPr>
        </p:nvSpPr>
        <p:spPr>
          <a:xfrm>
            <a:off x="647700" y="1409700"/>
            <a:ext cx="11049000" cy="5426812"/>
          </a:xfrm>
        </p:spPr>
        <p:txBody>
          <a:bodyPr>
            <a:normAutofit/>
          </a:bodyPr>
          <a:lstStyle/>
          <a:p>
            <a:r>
              <a:rPr lang="en-US" dirty="0">
                <a:effectLst/>
              </a:rPr>
              <a:t>The simple discretization scheme (FT-CS) for the pure-advection problem is </a:t>
            </a:r>
            <a:r>
              <a:rPr lang="en-US" i="1" dirty="0">
                <a:effectLst/>
              </a:rPr>
              <a:t>consistent</a:t>
            </a:r>
            <a:r>
              <a:rPr lang="en-US" dirty="0">
                <a:effectLst/>
              </a:rPr>
              <a:t> but </a:t>
            </a:r>
            <a:r>
              <a:rPr lang="en-US" u="sng" dirty="0">
                <a:effectLst/>
              </a:rPr>
              <a:t>NOT</a:t>
            </a:r>
            <a:r>
              <a:rPr lang="en-US" dirty="0">
                <a:effectLst/>
              </a:rPr>
              <a:t> </a:t>
            </a:r>
            <a:r>
              <a:rPr lang="en-US" i="1" dirty="0">
                <a:effectLst/>
              </a:rPr>
              <a:t>stable</a:t>
            </a:r>
          </a:p>
          <a:p>
            <a:endParaRPr lang="en-US" dirty="0"/>
          </a:p>
          <a:p>
            <a:endParaRPr lang="en-US" dirty="0">
              <a:effectLst/>
            </a:endParaRPr>
          </a:p>
          <a:p>
            <a:endParaRPr lang="en-US" dirty="0">
              <a:effectLst/>
            </a:endParaRPr>
          </a:p>
          <a:p>
            <a:r>
              <a:rPr lang="en-US" dirty="0"/>
              <a:t>Recall it’s explicit form:</a:t>
            </a:r>
            <a:endParaRPr lang="en-US" dirty="0">
              <a:effectLst/>
            </a:endParaRPr>
          </a:p>
          <a:p>
            <a:endParaRPr lang="en-US" dirty="0"/>
          </a:p>
          <a:p>
            <a:endParaRPr lang="en-US" dirty="0">
              <a:effectLst/>
            </a:endParaRPr>
          </a:p>
          <a:p>
            <a:endParaRPr lang="en-US" dirty="0">
              <a:effectLst/>
            </a:endParaRPr>
          </a:p>
          <a:p>
            <a:r>
              <a:rPr lang="en-US" dirty="0"/>
              <a:t>Can we understand why and, perhaps, design a different scheme that is stable?</a:t>
            </a:r>
            <a:endParaRPr lang="en-US" dirty="0">
              <a:effectLst/>
            </a:endParaRPr>
          </a:p>
          <a:p>
            <a:endParaRPr lang="en-US" dirty="0"/>
          </a:p>
        </p:txBody>
      </p:sp>
      <p:pic>
        <p:nvPicPr>
          <p:cNvPr id="5" name="Picture 4">
            <a:extLst>
              <a:ext uri="{FF2B5EF4-FFF2-40B4-BE49-F238E27FC236}">
                <a16:creationId xmlns:a16="http://schemas.microsoft.com/office/drawing/2014/main" id="{262A9885-36D1-F9FF-354D-682512EAAFFC}"/>
              </a:ext>
            </a:extLst>
          </p:cNvPr>
          <p:cNvPicPr>
            <a:picLocks noChangeAspect="1"/>
          </p:cNvPicPr>
          <p:nvPr/>
        </p:nvPicPr>
        <p:blipFill>
          <a:blip r:embed="rId2"/>
          <a:stretch>
            <a:fillRect/>
          </a:stretch>
        </p:blipFill>
        <p:spPr>
          <a:xfrm>
            <a:off x="2488184" y="3883437"/>
            <a:ext cx="3822700" cy="673100"/>
          </a:xfrm>
          <a:prstGeom prst="rect">
            <a:avLst/>
          </a:prstGeom>
        </p:spPr>
      </p:pic>
      <p:pic>
        <p:nvPicPr>
          <p:cNvPr id="6" name="Picture 5">
            <a:extLst>
              <a:ext uri="{FF2B5EF4-FFF2-40B4-BE49-F238E27FC236}">
                <a16:creationId xmlns:a16="http://schemas.microsoft.com/office/drawing/2014/main" id="{51D6BF75-ED51-42FE-2298-BA1272F1876F}"/>
              </a:ext>
            </a:extLst>
          </p:cNvPr>
          <p:cNvPicPr>
            <a:picLocks noChangeAspect="1"/>
          </p:cNvPicPr>
          <p:nvPr/>
        </p:nvPicPr>
        <p:blipFill>
          <a:blip r:embed="rId3"/>
          <a:stretch>
            <a:fillRect/>
          </a:stretch>
        </p:blipFill>
        <p:spPr>
          <a:xfrm>
            <a:off x="3509518" y="2296130"/>
            <a:ext cx="2273300" cy="622300"/>
          </a:xfrm>
          <a:prstGeom prst="rect">
            <a:avLst/>
          </a:prstGeom>
        </p:spPr>
      </p:pic>
      <p:cxnSp>
        <p:nvCxnSpPr>
          <p:cNvPr id="8" name="Straight Arrow Connector 7">
            <a:extLst>
              <a:ext uri="{FF2B5EF4-FFF2-40B4-BE49-F238E27FC236}">
                <a16:creationId xmlns:a16="http://schemas.microsoft.com/office/drawing/2014/main" id="{0F95D357-8871-6769-9108-F3875D1D43E6}"/>
              </a:ext>
            </a:extLst>
          </p:cNvPr>
          <p:cNvCxnSpPr>
            <a:cxnSpLocks/>
          </p:cNvCxnSpPr>
          <p:nvPr/>
        </p:nvCxnSpPr>
        <p:spPr>
          <a:xfrm>
            <a:off x="5156834" y="2305528"/>
            <a:ext cx="685800" cy="685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58097222-8E82-5B8E-7DAF-12E052856870}"/>
              </a:ext>
            </a:extLst>
          </p:cNvPr>
          <p:cNvSpPr txBox="1"/>
          <p:nvPr/>
        </p:nvSpPr>
        <p:spPr>
          <a:xfrm>
            <a:off x="5864352" y="2999232"/>
            <a:ext cx="0" cy="0"/>
          </a:xfrm>
          <a:prstGeom prst="rect">
            <a:avLst/>
          </a:prstGeom>
        </p:spPr>
        <p:txBody>
          <a:bodyPr vert="horz" wrap="none" lIns="91440" tIns="45720" rIns="91440" bIns="45720" rtlCol="0">
            <a:noAutofit/>
          </a:bodyPr>
          <a:lstStyle/>
          <a:p>
            <a:pPr algn="l"/>
            <a:r>
              <a:rPr lang="en-US" dirty="0"/>
              <a:t>0</a:t>
            </a:r>
          </a:p>
        </p:txBody>
      </p:sp>
    </p:spTree>
    <p:extLst>
      <p:ext uri="{BB962C8B-B14F-4D97-AF65-F5344CB8AC3E}">
        <p14:creationId xmlns:p14="http://schemas.microsoft.com/office/powerpoint/2010/main" val="1053884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B51DB-DEF1-1FBC-DC2F-B209B25B0479}"/>
              </a:ext>
            </a:extLst>
          </p:cNvPr>
          <p:cNvSpPr>
            <a:spLocks noGrp="1"/>
          </p:cNvSpPr>
          <p:nvPr>
            <p:ph type="title"/>
          </p:nvPr>
        </p:nvSpPr>
        <p:spPr/>
        <p:txBody>
          <a:bodyPr/>
          <a:lstStyle/>
          <a:p>
            <a:r>
              <a:rPr lang="en-US" dirty="0"/>
              <a:t>Consistency + Stability Analysis</a:t>
            </a:r>
          </a:p>
        </p:txBody>
      </p:sp>
      <p:sp>
        <p:nvSpPr>
          <p:cNvPr id="3" name="Slide Number Placeholder 2">
            <a:extLst>
              <a:ext uri="{FF2B5EF4-FFF2-40B4-BE49-F238E27FC236}">
                <a16:creationId xmlns:a16="http://schemas.microsoft.com/office/drawing/2014/main" id="{BE1FB629-345A-11D5-3951-C0B9B74BB79A}"/>
              </a:ext>
            </a:extLst>
          </p:cNvPr>
          <p:cNvSpPr>
            <a:spLocks noGrp="1"/>
          </p:cNvSpPr>
          <p:nvPr>
            <p:ph type="sldNum" sz="quarter" idx="10"/>
          </p:nvPr>
        </p:nvSpPr>
        <p:spPr/>
        <p:txBody>
          <a:bodyPr/>
          <a:lstStyle/>
          <a:p>
            <a:fld id="{4FAB73BC-B049-4115-A692-8D63A059BFB8}" type="slidenum">
              <a:rPr lang="en-US" smtClean="0"/>
              <a:pPr/>
              <a:t>16</a:t>
            </a:fld>
            <a:endParaRPr lang="en-US" dirty="0"/>
          </a:p>
        </p:txBody>
      </p:sp>
      <p:sp>
        <p:nvSpPr>
          <p:cNvPr id="4" name="Content Placeholder 3">
            <a:extLst>
              <a:ext uri="{FF2B5EF4-FFF2-40B4-BE49-F238E27FC236}">
                <a16:creationId xmlns:a16="http://schemas.microsoft.com/office/drawing/2014/main" id="{56AB082B-B7B9-CC7A-7128-FF7DD3A0864E}"/>
              </a:ext>
            </a:extLst>
          </p:cNvPr>
          <p:cNvSpPr>
            <a:spLocks noGrp="1"/>
          </p:cNvSpPr>
          <p:nvPr>
            <p:ph sz="quarter" idx="11"/>
          </p:nvPr>
        </p:nvSpPr>
        <p:spPr>
          <a:xfrm>
            <a:off x="647700" y="1409700"/>
            <a:ext cx="11049000" cy="5426812"/>
          </a:xfrm>
        </p:spPr>
        <p:txBody>
          <a:bodyPr>
            <a:normAutofit/>
          </a:bodyPr>
          <a:lstStyle/>
          <a:p>
            <a:r>
              <a:rPr lang="en-US" dirty="0">
                <a:solidFill>
                  <a:schemeClr val="tx1"/>
                </a:solidFill>
                <a:effectLst/>
              </a:rPr>
              <a:t>We can consider the effect of the truncation error as continuous terms in a modified differential equation</a:t>
            </a:r>
          </a:p>
          <a:p>
            <a:endParaRPr lang="en-US" dirty="0"/>
          </a:p>
          <a:p>
            <a:endParaRPr lang="en-US" dirty="0">
              <a:effectLst/>
            </a:endParaRPr>
          </a:p>
          <a:p>
            <a:endParaRPr lang="en-US" dirty="0">
              <a:effectLst/>
            </a:endParaRPr>
          </a:p>
          <a:p>
            <a:r>
              <a:rPr lang="en-US" dirty="0">
                <a:effectLst/>
              </a:rPr>
              <a:t>Applying again a Taylor series expansion and plugging in the expression for the truncation error just found we obtain: </a:t>
            </a:r>
          </a:p>
          <a:p>
            <a:endParaRPr lang="en-US" dirty="0"/>
          </a:p>
          <a:p>
            <a:endParaRPr lang="en-US" dirty="0"/>
          </a:p>
          <a:p>
            <a:endParaRPr lang="en-US" dirty="0"/>
          </a:p>
          <a:p>
            <a:pPr marL="342900" indent="-342900">
              <a:buFont typeface="Arial" panose="020B0604020202020204" pitchFamily="34" charset="0"/>
              <a:buChar char="•"/>
            </a:pPr>
            <a:r>
              <a:rPr lang="en-US" dirty="0">
                <a:effectLst/>
              </a:rPr>
              <a:t>For a given </a:t>
            </a:r>
            <a:r>
              <a:rPr lang="en-US" dirty="0">
                <a:effectLst/>
                <a:latin typeface="Symbol" pitchFamily="2" charset="2"/>
              </a:rPr>
              <a:t>D</a:t>
            </a:r>
            <a:r>
              <a:rPr lang="en-US" dirty="0">
                <a:effectLst/>
              </a:rPr>
              <a:t>x and </a:t>
            </a:r>
            <a:r>
              <a:rPr lang="en-US" dirty="0">
                <a:effectLst/>
                <a:latin typeface="Symbol" pitchFamily="2" charset="2"/>
              </a:rPr>
              <a:t>D</a:t>
            </a:r>
            <a:r>
              <a:rPr lang="en-US" dirty="0">
                <a:effectLst/>
              </a:rPr>
              <a:t>t, note that we are not solving the pure advection equation, although the scheme is consistent (asymptotically)</a:t>
            </a:r>
          </a:p>
          <a:p>
            <a:pPr marL="342900" indent="-342900">
              <a:buFont typeface="Arial" panose="020B0604020202020204" pitchFamily="34" charset="0"/>
              <a:buChar char="•"/>
            </a:pPr>
            <a:r>
              <a:rPr lang="en-US" dirty="0">
                <a:effectLst/>
              </a:rPr>
              <a:t>Physical viscosity (positive) has the effect of smoothing the solution; but here, the value is negative, and, therefore, </a:t>
            </a:r>
            <a:r>
              <a:rPr lang="en-US" b="1" dirty="0">
                <a:effectLst/>
              </a:rPr>
              <a:t>destabilizing</a:t>
            </a:r>
          </a:p>
        </p:txBody>
      </p:sp>
      <p:pic>
        <p:nvPicPr>
          <p:cNvPr id="5" name="Picture 4">
            <a:extLst>
              <a:ext uri="{FF2B5EF4-FFF2-40B4-BE49-F238E27FC236}">
                <a16:creationId xmlns:a16="http://schemas.microsoft.com/office/drawing/2014/main" id="{262A9885-36D1-F9FF-354D-682512EAAFFC}"/>
              </a:ext>
            </a:extLst>
          </p:cNvPr>
          <p:cNvPicPr>
            <a:picLocks noChangeAspect="1"/>
          </p:cNvPicPr>
          <p:nvPr/>
        </p:nvPicPr>
        <p:blipFill>
          <a:blip r:embed="rId2"/>
          <a:stretch>
            <a:fillRect/>
          </a:stretch>
        </p:blipFill>
        <p:spPr>
          <a:xfrm>
            <a:off x="2951480" y="2237517"/>
            <a:ext cx="3822700" cy="673100"/>
          </a:xfrm>
          <a:prstGeom prst="rect">
            <a:avLst/>
          </a:prstGeom>
        </p:spPr>
      </p:pic>
      <p:pic>
        <p:nvPicPr>
          <p:cNvPr id="7" name="Picture 6">
            <a:extLst>
              <a:ext uri="{FF2B5EF4-FFF2-40B4-BE49-F238E27FC236}">
                <a16:creationId xmlns:a16="http://schemas.microsoft.com/office/drawing/2014/main" id="{1606A9AF-ABD6-E663-B593-F66E3739C44B}"/>
              </a:ext>
            </a:extLst>
          </p:cNvPr>
          <p:cNvPicPr>
            <a:picLocks noChangeAspect="1"/>
          </p:cNvPicPr>
          <p:nvPr/>
        </p:nvPicPr>
        <p:blipFill>
          <a:blip r:embed="rId3"/>
          <a:stretch>
            <a:fillRect/>
          </a:stretch>
        </p:blipFill>
        <p:spPr>
          <a:xfrm>
            <a:off x="4091686" y="3764504"/>
            <a:ext cx="5422900" cy="1346200"/>
          </a:xfrm>
          <a:prstGeom prst="rect">
            <a:avLst/>
          </a:prstGeom>
        </p:spPr>
      </p:pic>
    </p:spTree>
    <p:extLst>
      <p:ext uri="{BB962C8B-B14F-4D97-AF65-F5344CB8AC3E}">
        <p14:creationId xmlns:p14="http://schemas.microsoft.com/office/powerpoint/2010/main" val="856024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32896-FC18-BFB3-B33F-798F68E9FC55}"/>
              </a:ext>
            </a:extLst>
          </p:cNvPr>
          <p:cNvSpPr>
            <a:spLocks noGrp="1"/>
          </p:cNvSpPr>
          <p:nvPr>
            <p:ph type="title"/>
          </p:nvPr>
        </p:nvSpPr>
        <p:spPr/>
        <p:txBody>
          <a:bodyPr/>
          <a:lstStyle/>
          <a:p>
            <a:r>
              <a:rPr lang="en-US" dirty="0"/>
              <a:t>Convergence</a:t>
            </a:r>
          </a:p>
        </p:txBody>
      </p:sp>
      <p:sp>
        <p:nvSpPr>
          <p:cNvPr id="3" name="Slide Number Placeholder 2">
            <a:extLst>
              <a:ext uri="{FF2B5EF4-FFF2-40B4-BE49-F238E27FC236}">
                <a16:creationId xmlns:a16="http://schemas.microsoft.com/office/drawing/2014/main" id="{EFEED29F-44F7-9645-84CB-6B9310AD59C6}"/>
              </a:ext>
            </a:extLst>
          </p:cNvPr>
          <p:cNvSpPr>
            <a:spLocks noGrp="1"/>
          </p:cNvSpPr>
          <p:nvPr>
            <p:ph type="sldNum" sz="quarter" idx="10"/>
          </p:nvPr>
        </p:nvSpPr>
        <p:spPr/>
        <p:txBody>
          <a:bodyPr/>
          <a:lstStyle/>
          <a:p>
            <a:fld id="{4FAB73BC-B049-4115-A692-8D63A059BFB8}" type="slidenum">
              <a:rPr lang="en-US" smtClean="0"/>
              <a:pPr/>
              <a:t>17</a:t>
            </a:fld>
            <a:endParaRPr lang="en-US" dirty="0"/>
          </a:p>
        </p:txBody>
      </p:sp>
      <p:sp>
        <p:nvSpPr>
          <p:cNvPr id="4" name="Content Placeholder 3">
            <a:extLst>
              <a:ext uri="{FF2B5EF4-FFF2-40B4-BE49-F238E27FC236}">
                <a16:creationId xmlns:a16="http://schemas.microsoft.com/office/drawing/2014/main" id="{8AAF9140-3417-C9C5-923F-841C565AE51A}"/>
              </a:ext>
            </a:extLst>
          </p:cNvPr>
          <p:cNvSpPr>
            <a:spLocks noGrp="1"/>
          </p:cNvSpPr>
          <p:nvPr>
            <p:ph sz="quarter" idx="11"/>
          </p:nvPr>
        </p:nvSpPr>
        <p:spPr/>
        <p:txBody>
          <a:bodyPr>
            <a:normAutofit/>
          </a:bodyPr>
          <a:lstStyle/>
          <a:p>
            <a:r>
              <a:rPr lang="en-US" u="sng" dirty="0">
                <a:solidFill>
                  <a:schemeClr val="tx1"/>
                </a:solidFill>
              </a:rPr>
              <a:t>Definition</a:t>
            </a:r>
            <a:r>
              <a:rPr lang="en-US" dirty="0">
                <a:solidFill>
                  <a:schemeClr val="tx1"/>
                </a:solidFill>
              </a:rPr>
              <a:t>: </a:t>
            </a:r>
            <a:r>
              <a:rPr lang="en-US" dirty="0">
                <a:solidFill>
                  <a:schemeClr val="tx1"/>
                </a:solidFill>
                <a:effectLst/>
              </a:rPr>
              <a:t>The numerical solution of a computational model approaches is convergent the exact if it asymptotes to the exact solution of the original continuous problem as the grid and timestep tend to zero</a:t>
            </a:r>
          </a:p>
          <a:p>
            <a:endParaRPr lang="en-US" dirty="0">
              <a:solidFill>
                <a:schemeClr val="tx1"/>
              </a:solidFill>
            </a:endParaRPr>
          </a:p>
          <a:p>
            <a:pPr marL="342900" indent="-342900">
              <a:buFont typeface="Arial" panose="020B0604020202020204" pitchFamily="34" charset="0"/>
              <a:buChar char="•"/>
            </a:pPr>
            <a:r>
              <a:rPr lang="en-US" i="1" dirty="0">
                <a:solidFill>
                  <a:schemeClr val="tx1"/>
                </a:solidFill>
                <a:effectLst/>
              </a:rPr>
              <a:t>Convergence is a property of the solution</a:t>
            </a:r>
          </a:p>
          <a:p>
            <a:endParaRPr lang="en-US" i="1" dirty="0">
              <a:solidFill>
                <a:schemeClr val="tx1"/>
              </a:solidFill>
            </a:endParaRPr>
          </a:p>
          <a:p>
            <a:r>
              <a:rPr lang="en-US" i="1" dirty="0">
                <a:solidFill>
                  <a:schemeClr val="tx1"/>
                </a:solidFill>
              </a:rPr>
              <a:t>Q: </a:t>
            </a:r>
            <a:r>
              <a:rPr lang="en-US" dirty="0">
                <a:solidFill>
                  <a:schemeClr val="tx1"/>
                </a:solidFill>
                <a:effectLst/>
              </a:rPr>
              <a:t>How to assess if the solution is converging? </a:t>
            </a:r>
          </a:p>
          <a:p>
            <a:r>
              <a:rPr lang="en-US" i="1" dirty="0">
                <a:solidFill>
                  <a:schemeClr val="tx1"/>
                </a:solidFill>
                <a:effectLst/>
              </a:rPr>
              <a:t>A:</a:t>
            </a:r>
            <a:r>
              <a:rPr lang="en-US" dirty="0">
                <a:solidFill>
                  <a:schemeClr val="tx1"/>
                </a:solidFill>
                <a:effectLst/>
              </a:rPr>
              <a:t> This is formally possible only if the exact solution to the original problem is known! </a:t>
            </a:r>
          </a:p>
          <a:p>
            <a:r>
              <a:rPr lang="en-US" dirty="0">
                <a:solidFill>
                  <a:schemeClr val="tx1"/>
                </a:solidFill>
                <a:effectLst/>
              </a:rPr>
              <a:t> </a:t>
            </a:r>
          </a:p>
          <a:p>
            <a:endParaRPr lang="en-US" dirty="0">
              <a:solidFill>
                <a:schemeClr val="tx1"/>
              </a:solidFill>
              <a:effectLst/>
            </a:endParaRPr>
          </a:p>
        </p:txBody>
      </p:sp>
    </p:spTree>
    <p:extLst>
      <p:ext uri="{BB962C8B-B14F-4D97-AF65-F5344CB8AC3E}">
        <p14:creationId xmlns:p14="http://schemas.microsoft.com/office/powerpoint/2010/main" val="109193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04E47BD-77BC-28E1-55D2-17D57EFB8B34}"/>
              </a:ext>
            </a:extLst>
          </p:cNvPr>
          <p:cNvSpPr>
            <a:spLocks noGrp="1"/>
          </p:cNvSpPr>
          <p:nvPr>
            <p:ph type="sldNum" sz="quarter" idx="10"/>
          </p:nvPr>
        </p:nvSpPr>
        <p:spPr/>
        <p:txBody>
          <a:bodyPr/>
          <a:lstStyle/>
          <a:p>
            <a:fld id="{4FAB73BC-B049-4115-A692-8D63A059BFB8}" type="slidenum">
              <a:rPr lang="en-US" smtClean="0"/>
              <a:pPr/>
              <a:t>18</a:t>
            </a:fld>
            <a:endParaRPr lang="en-US" dirty="0"/>
          </a:p>
        </p:txBody>
      </p:sp>
      <p:sp>
        <p:nvSpPr>
          <p:cNvPr id="4" name="Content Placeholder 3">
            <a:extLst>
              <a:ext uri="{FF2B5EF4-FFF2-40B4-BE49-F238E27FC236}">
                <a16:creationId xmlns:a16="http://schemas.microsoft.com/office/drawing/2014/main" id="{FC547E6C-C59F-9EF6-7196-1106775E3AE7}"/>
              </a:ext>
            </a:extLst>
          </p:cNvPr>
          <p:cNvSpPr>
            <a:spLocks noGrp="1"/>
          </p:cNvSpPr>
          <p:nvPr>
            <p:ph sz="quarter" idx="11"/>
          </p:nvPr>
        </p:nvSpPr>
        <p:spPr>
          <a:xfrm>
            <a:off x="1058723" y="6050108"/>
            <a:ext cx="10406445" cy="774780"/>
          </a:xfrm>
        </p:spPr>
        <p:txBody>
          <a:bodyPr>
            <a:noAutofit/>
          </a:bodyPr>
          <a:lstStyle/>
          <a:p>
            <a:pPr marL="342900" indent="-342900">
              <a:buFont typeface="Arial" panose="020B0604020202020204" pitchFamily="34" charset="0"/>
              <a:buChar char="•"/>
            </a:pPr>
            <a:r>
              <a:rPr lang="en-US" sz="1800" dirty="0"/>
              <a:t>Convergence is required for a consistent and stable numerical method to recover the exact solution!</a:t>
            </a:r>
          </a:p>
        </p:txBody>
      </p:sp>
      <p:sp>
        <p:nvSpPr>
          <p:cNvPr id="5" name="Oval 4">
            <a:extLst>
              <a:ext uri="{FF2B5EF4-FFF2-40B4-BE49-F238E27FC236}">
                <a16:creationId xmlns:a16="http://schemas.microsoft.com/office/drawing/2014/main" id="{025DBE24-B784-23EA-F155-0559289CF330}"/>
              </a:ext>
            </a:extLst>
          </p:cNvPr>
          <p:cNvSpPr/>
          <p:nvPr/>
        </p:nvSpPr>
        <p:spPr>
          <a:xfrm>
            <a:off x="1600200" y="1349944"/>
            <a:ext cx="3394129" cy="18775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Open Sans" panose="020B0606030504020204" pitchFamily="34" charset="0"/>
                <a:ea typeface="Open Sans" panose="020B0606030504020204" pitchFamily="34" charset="0"/>
                <a:cs typeface="Open Sans" panose="020B0606030504020204" pitchFamily="34" charset="0"/>
              </a:rPr>
              <a:t>PDE</a:t>
            </a:r>
          </a:p>
        </p:txBody>
      </p:sp>
      <p:sp>
        <p:nvSpPr>
          <p:cNvPr id="6" name="Oval 5">
            <a:extLst>
              <a:ext uri="{FF2B5EF4-FFF2-40B4-BE49-F238E27FC236}">
                <a16:creationId xmlns:a16="http://schemas.microsoft.com/office/drawing/2014/main" id="{45B63909-2851-D0D4-770C-5F60609B0529}"/>
              </a:ext>
            </a:extLst>
          </p:cNvPr>
          <p:cNvSpPr/>
          <p:nvPr/>
        </p:nvSpPr>
        <p:spPr>
          <a:xfrm>
            <a:off x="1600200" y="3944386"/>
            <a:ext cx="3394129" cy="18775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Open Sans" panose="020B0606030504020204" pitchFamily="34" charset="0"/>
                <a:ea typeface="Open Sans" panose="020B0606030504020204" pitchFamily="34" charset="0"/>
                <a:cs typeface="Open Sans" panose="020B0606030504020204" pitchFamily="34" charset="0"/>
              </a:rPr>
              <a:t>Exact </a:t>
            </a:r>
          </a:p>
          <a:p>
            <a:pPr algn="ctr"/>
            <a:r>
              <a:rPr lang="en-US" sz="2800" dirty="0">
                <a:latin typeface="Open Sans" panose="020B0606030504020204" pitchFamily="34" charset="0"/>
                <a:ea typeface="Open Sans" panose="020B0606030504020204" pitchFamily="34" charset="0"/>
                <a:cs typeface="Open Sans" panose="020B0606030504020204" pitchFamily="34" charset="0"/>
              </a:rPr>
              <a:t>Solution</a:t>
            </a:r>
          </a:p>
        </p:txBody>
      </p:sp>
      <p:sp>
        <p:nvSpPr>
          <p:cNvPr id="7" name="Right Arrow 6">
            <a:extLst>
              <a:ext uri="{FF2B5EF4-FFF2-40B4-BE49-F238E27FC236}">
                <a16:creationId xmlns:a16="http://schemas.microsoft.com/office/drawing/2014/main" id="{015A4A48-C645-46BF-8B13-E8C1279A1275}"/>
              </a:ext>
            </a:extLst>
          </p:cNvPr>
          <p:cNvSpPr/>
          <p:nvPr/>
        </p:nvSpPr>
        <p:spPr>
          <a:xfrm rot="5400000">
            <a:off x="3041540" y="3455667"/>
            <a:ext cx="511444" cy="294467"/>
          </a:xfrm>
          <a:prstGeom prst="rightArrow">
            <a:avLst/>
          </a:prstGeom>
          <a:solidFill>
            <a:schemeClr val="accent1">
              <a:alpha val="19535"/>
            </a:schemeClr>
          </a:solidFill>
          <a:ln>
            <a:solidFill>
              <a:schemeClr val="accent1">
                <a:shade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9E85529B-9566-2A9B-554B-515B633096B5}"/>
              </a:ext>
            </a:extLst>
          </p:cNvPr>
          <p:cNvSpPr/>
          <p:nvPr/>
        </p:nvSpPr>
        <p:spPr>
          <a:xfrm>
            <a:off x="7050441" y="1349944"/>
            <a:ext cx="3394129" cy="18775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Open Sans" panose="020B0606030504020204" pitchFamily="34" charset="0"/>
                <a:ea typeface="Open Sans" panose="020B0606030504020204" pitchFamily="34" charset="0"/>
                <a:cs typeface="Open Sans" panose="020B0606030504020204" pitchFamily="34" charset="0"/>
              </a:rPr>
              <a:t>ADE</a:t>
            </a:r>
          </a:p>
        </p:txBody>
      </p:sp>
      <p:sp>
        <p:nvSpPr>
          <p:cNvPr id="10" name="Oval 9">
            <a:extLst>
              <a:ext uri="{FF2B5EF4-FFF2-40B4-BE49-F238E27FC236}">
                <a16:creationId xmlns:a16="http://schemas.microsoft.com/office/drawing/2014/main" id="{9AFB1C4D-0B27-AD19-1934-98E0A4E9E441}"/>
              </a:ext>
            </a:extLst>
          </p:cNvPr>
          <p:cNvSpPr/>
          <p:nvPr/>
        </p:nvSpPr>
        <p:spPr>
          <a:xfrm>
            <a:off x="7050441" y="3944386"/>
            <a:ext cx="3394129" cy="18775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Open Sans" panose="020B0606030504020204" pitchFamily="34" charset="0"/>
                <a:ea typeface="Open Sans" panose="020B0606030504020204" pitchFamily="34" charset="0"/>
                <a:cs typeface="Open Sans" panose="020B0606030504020204" pitchFamily="34" charset="0"/>
              </a:rPr>
              <a:t>Numerical </a:t>
            </a:r>
          </a:p>
          <a:p>
            <a:pPr algn="ctr"/>
            <a:r>
              <a:rPr lang="en-US" sz="2800" dirty="0">
                <a:latin typeface="Open Sans" panose="020B0606030504020204" pitchFamily="34" charset="0"/>
                <a:ea typeface="Open Sans" panose="020B0606030504020204" pitchFamily="34" charset="0"/>
                <a:cs typeface="Open Sans" panose="020B0606030504020204" pitchFamily="34" charset="0"/>
              </a:rPr>
              <a:t>Solution</a:t>
            </a:r>
          </a:p>
        </p:txBody>
      </p:sp>
      <p:sp>
        <p:nvSpPr>
          <p:cNvPr id="11" name="Right Arrow 10">
            <a:extLst>
              <a:ext uri="{FF2B5EF4-FFF2-40B4-BE49-F238E27FC236}">
                <a16:creationId xmlns:a16="http://schemas.microsoft.com/office/drawing/2014/main" id="{079992B5-4FC3-1770-7DA8-653039BE6A63}"/>
              </a:ext>
            </a:extLst>
          </p:cNvPr>
          <p:cNvSpPr/>
          <p:nvPr/>
        </p:nvSpPr>
        <p:spPr>
          <a:xfrm rot="5400000">
            <a:off x="8491783" y="3455667"/>
            <a:ext cx="511444" cy="2944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7C938C81-0FF3-F3BE-E497-F98D1D9140D1}"/>
              </a:ext>
            </a:extLst>
          </p:cNvPr>
          <p:cNvSpPr txBox="1"/>
          <p:nvPr/>
        </p:nvSpPr>
        <p:spPr>
          <a:xfrm>
            <a:off x="402956" y="5441497"/>
            <a:ext cx="0" cy="0"/>
          </a:xfrm>
          <a:prstGeom prst="rect">
            <a:avLst/>
          </a:prstGeom>
        </p:spPr>
        <p:txBody>
          <a:bodyPr vert="horz" wrap="none" lIns="91440" tIns="45720" rIns="91440" bIns="45720" rtlCol="0">
            <a:noAutofit/>
          </a:bodyPr>
          <a:lstStyle/>
          <a:p>
            <a:pPr algn="l"/>
            <a:endParaRPr lang="en-US" dirty="0"/>
          </a:p>
        </p:txBody>
      </p:sp>
      <p:sp>
        <p:nvSpPr>
          <p:cNvPr id="18" name="Title 1">
            <a:extLst>
              <a:ext uri="{FF2B5EF4-FFF2-40B4-BE49-F238E27FC236}">
                <a16:creationId xmlns:a16="http://schemas.microsoft.com/office/drawing/2014/main" id="{CEE31F8B-19DC-4354-2D62-8ED16BECDB4D}"/>
              </a:ext>
            </a:extLst>
          </p:cNvPr>
          <p:cNvSpPr>
            <a:spLocks noGrp="1"/>
          </p:cNvSpPr>
          <p:nvPr>
            <p:ph type="title"/>
          </p:nvPr>
        </p:nvSpPr>
        <p:spPr>
          <a:xfrm>
            <a:off x="1600200" y="261257"/>
            <a:ext cx="10096500" cy="774779"/>
          </a:xfrm>
        </p:spPr>
        <p:txBody>
          <a:bodyPr/>
          <a:lstStyle/>
          <a:p>
            <a:r>
              <a:rPr lang="en-US" dirty="0"/>
              <a:t>Numerical Simulation Conundrum</a:t>
            </a:r>
          </a:p>
        </p:txBody>
      </p:sp>
      <p:sp>
        <p:nvSpPr>
          <p:cNvPr id="2" name="Right Arrow 1">
            <a:extLst>
              <a:ext uri="{FF2B5EF4-FFF2-40B4-BE49-F238E27FC236}">
                <a16:creationId xmlns:a16="http://schemas.microsoft.com/office/drawing/2014/main" id="{9870A8FD-ACD8-FF21-60C4-D7F8FE7BE3E2}"/>
              </a:ext>
            </a:extLst>
          </p:cNvPr>
          <p:cNvSpPr/>
          <p:nvPr/>
        </p:nvSpPr>
        <p:spPr>
          <a:xfrm rot="10800000">
            <a:off x="5693044" y="4735942"/>
            <a:ext cx="511444" cy="2944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a:extLst>
              <a:ext uri="{FF2B5EF4-FFF2-40B4-BE49-F238E27FC236}">
                <a16:creationId xmlns:a16="http://schemas.microsoft.com/office/drawing/2014/main" id="{9A539F68-B5EE-6867-20C6-12809E38D7B1}"/>
              </a:ext>
            </a:extLst>
          </p:cNvPr>
          <p:cNvSpPr/>
          <p:nvPr/>
        </p:nvSpPr>
        <p:spPr>
          <a:xfrm rot="10800000">
            <a:off x="5693044" y="2141499"/>
            <a:ext cx="511444" cy="2944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BD22A2AE-D935-08E9-27E0-04D1104B2667}"/>
              </a:ext>
            </a:extLst>
          </p:cNvPr>
          <p:cNvSpPr txBox="1"/>
          <p:nvPr/>
        </p:nvSpPr>
        <p:spPr>
          <a:xfrm>
            <a:off x="5377912" y="2603715"/>
            <a:ext cx="0" cy="0"/>
          </a:xfrm>
          <a:prstGeom prst="rect">
            <a:avLst/>
          </a:prstGeom>
        </p:spPr>
        <p:txBody>
          <a:bodyPr vert="horz" wrap="none" lIns="91440" tIns="45720" rIns="91440" bIns="45720" rtlCol="0">
            <a:noAutofit/>
          </a:bodyPr>
          <a:lstStyle/>
          <a:p>
            <a:pPr algn="l"/>
            <a:r>
              <a:rPr lang="en-US" dirty="0"/>
              <a:t>Consistency</a:t>
            </a:r>
          </a:p>
        </p:txBody>
      </p:sp>
      <p:sp>
        <p:nvSpPr>
          <p:cNvPr id="17" name="TextBox 16">
            <a:extLst>
              <a:ext uri="{FF2B5EF4-FFF2-40B4-BE49-F238E27FC236}">
                <a16:creationId xmlns:a16="http://schemas.microsoft.com/office/drawing/2014/main" id="{6789A016-311A-704F-140D-977CD60D2921}"/>
              </a:ext>
            </a:extLst>
          </p:cNvPr>
          <p:cNvSpPr txBox="1"/>
          <p:nvPr/>
        </p:nvSpPr>
        <p:spPr>
          <a:xfrm>
            <a:off x="5530312" y="5375328"/>
            <a:ext cx="0" cy="0"/>
          </a:xfrm>
          <a:prstGeom prst="rect">
            <a:avLst/>
          </a:prstGeom>
        </p:spPr>
        <p:txBody>
          <a:bodyPr vert="horz" wrap="none" lIns="91440" tIns="45720" rIns="91440" bIns="45720" rtlCol="0">
            <a:noAutofit/>
          </a:bodyPr>
          <a:lstStyle/>
          <a:p>
            <a:pPr algn="l"/>
            <a:r>
              <a:rPr lang="en-US" dirty="0"/>
              <a:t>Convergence</a:t>
            </a:r>
          </a:p>
        </p:txBody>
      </p:sp>
      <p:sp>
        <p:nvSpPr>
          <p:cNvPr id="20" name="TextBox 19">
            <a:extLst>
              <a:ext uri="{FF2B5EF4-FFF2-40B4-BE49-F238E27FC236}">
                <a16:creationId xmlns:a16="http://schemas.microsoft.com/office/drawing/2014/main" id="{1E86DA56-220A-7828-7DD4-74E8AA409E4D}"/>
              </a:ext>
            </a:extLst>
          </p:cNvPr>
          <p:cNvSpPr txBox="1"/>
          <p:nvPr/>
        </p:nvSpPr>
        <p:spPr>
          <a:xfrm>
            <a:off x="9125919" y="3407040"/>
            <a:ext cx="0" cy="0"/>
          </a:xfrm>
          <a:prstGeom prst="rect">
            <a:avLst/>
          </a:prstGeom>
        </p:spPr>
        <p:txBody>
          <a:bodyPr vert="horz" wrap="none" lIns="91440" tIns="45720" rIns="91440" bIns="45720" rtlCol="0">
            <a:noAutofit/>
          </a:bodyPr>
          <a:lstStyle/>
          <a:p>
            <a:pPr algn="l"/>
            <a:r>
              <a:rPr lang="en-US" dirty="0"/>
              <a:t>Stability</a:t>
            </a:r>
          </a:p>
        </p:txBody>
      </p:sp>
    </p:spTree>
    <p:extLst>
      <p:ext uri="{BB962C8B-B14F-4D97-AF65-F5344CB8AC3E}">
        <p14:creationId xmlns:p14="http://schemas.microsoft.com/office/powerpoint/2010/main" val="1800811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1A4291-E227-A581-384F-1A93158A689B}"/>
              </a:ext>
            </a:extLst>
          </p:cNvPr>
          <p:cNvSpPr>
            <a:spLocks noGrp="1"/>
          </p:cNvSpPr>
          <p:nvPr>
            <p:ph type="title"/>
          </p:nvPr>
        </p:nvSpPr>
        <p:spPr/>
        <p:txBody>
          <a:bodyPr/>
          <a:lstStyle/>
          <a:p>
            <a:r>
              <a:rPr lang="en-US" dirty="0"/>
              <a:t>Lax Equivalence Theorem</a:t>
            </a:r>
          </a:p>
        </p:txBody>
      </p:sp>
      <p:sp>
        <p:nvSpPr>
          <p:cNvPr id="3" name="Slide Number Placeholder 2">
            <a:extLst>
              <a:ext uri="{FF2B5EF4-FFF2-40B4-BE49-F238E27FC236}">
                <a16:creationId xmlns:a16="http://schemas.microsoft.com/office/drawing/2014/main" id="{742EF8F0-3C41-2235-0085-8B85E4C220C8}"/>
              </a:ext>
            </a:extLst>
          </p:cNvPr>
          <p:cNvSpPr>
            <a:spLocks noGrp="1"/>
          </p:cNvSpPr>
          <p:nvPr>
            <p:ph type="sldNum" sz="quarter" idx="10"/>
          </p:nvPr>
        </p:nvSpPr>
        <p:spPr/>
        <p:txBody>
          <a:bodyPr/>
          <a:lstStyle/>
          <a:p>
            <a:fld id="{4FAB73BC-B049-4115-A692-8D63A059BFB8}" type="slidenum">
              <a:rPr lang="en-US" smtClean="0"/>
              <a:pPr/>
              <a:t>19</a:t>
            </a:fld>
            <a:endParaRPr lang="en-US" dirty="0"/>
          </a:p>
        </p:txBody>
      </p:sp>
      <p:sp>
        <p:nvSpPr>
          <p:cNvPr id="4" name="Content Placeholder 3">
            <a:extLst>
              <a:ext uri="{FF2B5EF4-FFF2-40B4-BE49-F238E27FC236}">
                <a16:creationId xmlns:a16="http://schemas.microsoft.com/office/drawing/2014/main" id="{A9348677-60E6-4E40-E195-1B5F01771CCA}"/>
              </a:ext>
            </a:extLst>
          </p:cNvPr>
          <p:cNvSpPr>
            <a:spLocks noGrp="1"/>
          </p:cNvSpPr>
          <p:nvPr>
            <p:ph sz="quarter" idx="11"/>
          </p:nvPr>
        </p:nvSpPr>
        <p:spPr/>
        <p:txBody>
          <a:bodyPr/>
          <a:lstStyle/>
          <a:p>
            <a:r>
              <a:rPr lang="en-US" u="sng" dirty="0">
                <a:effectLst/>
              </a:rPr>
              <a:t>Definition</a:t>
            </a:r>
            <a:r>
              <a:rPr lang="en-US" dirty="0">
                <a:effectLst/>
              </a:rPr>
              <a:t>: For a well-posed linear problem discretized using a consistent method, stability is the necessary and sufficient condition for convergence</a:t>
            </a:r>
          </a:p>
          <a:p>
            <a:pPr marL="342900" indent="-342900">
              <a:buFont typeface="Arial" panose="020B0604020202020204" pitchFamily="34" charset="0"/>
              <a:buChar char="•"/>
            </a:pPr>
            <a:r>
              <a:rPr lang="en-US" dirty="0">
                <a:effectLst/>
              </a:rPr>
              <a:t>In the case of a linear PDE, studying the properties of the computational method is sufficient to know that the exact solution can be computed; even before obtaining any numerical solution! </a:t>
            </a:r>
          </a:p>
          <a:p>
            <a:pPr marL="342900" indent="-342900">
              <a:buFont typeface="Arial" panose="020B0604020202020204" pitchFamily="34" charset="0"/>
              <a:buChar char="•"/>
            </a:pPr>
            <a:r>
              <a:rPr lang="en-US" dirty="0">
                <a:effectLst/>
              </a:rPr>
              <a:t>For non-linear problems, the analysis is much harder and only weaker statements can be made </a:t>
            </a:r>
          </a:p>
          <a:p>
            <a:pPr marL="342900" indent="-342900">
              <a:buFont typeface="Arial" panose="020B0604020202020204" pitchFamily="34" charset="0"/>
              <a:buChar char="•"/>
            </a:pPr>
            <a:r>
              <a:rPr lang="en-US" dirty="0">
                <a:effectLst/>
              </a:rPr>
              <a:t>Convergence is studied than directly and in addition to consistency and stability. </a:t>
            </a:r>
          </a:p>
          <a:p>
            <a:endParaRPr lang="en-US" dirty="0">
              <a:effectLst/>
            </a:endParaRPr>
          </a:p>
          <a:p>
            <a:endParaRPr lang="en-US" dirty="0"/>
          </a:p>
        </p:txBody>
      </p:sp>
    </p:spTree>
    <p:extLst>
      <p:ext uri="{BB962C8B-B14F-4D97-AF65-F5344CB8AC3E}">
        <p14:creationId xmlns:p14="http://schemas.microsoft.com/office/powerpoint/2010/main" val="2464658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9C6B64-3CEB-57EB-310F-3DE393D0ADED}"/>
              </a:ext>
            </a:extLst>
          </p:cNvPr>
          <p:cNvSpPr>
            <a:spLocks noGrp="1"/>
          </p:cNvSpPr>
          <p:nvPr>
            <p:ph type="title"/>
          </p:nvPr>
        </p:nvSpPr>
        <p:spPr/>
        <p:txBody>
          <a:bodyPr/>
          <a:lstStyle/>
          <a:p>
            <a:r>
              <a:rPr lang="en-US" dirty="0"/>
              <a:t>Simple Passive Scalar Transport</a:t>
            </a:r>
          </a:p>
        </p:txBody>
      </p:sp>
      <p:sp>
        <p:nvSpPr>
          <p:cNvPr id="3" name="Slide Number Placeholder 2">
            <a:extLst>
              <a:ext uri="{FF2B5EF4-FFF2-40B4-BE49-F238E27FC236}">
                <a16:creationId xmlns:a16="http://schemas.microsoft.com/office/drawing/2014/main" id="{0798DE47-093E-1537-34C0-39D58ED856D1}"/>
              </a:ext>
            </a:extLst>
          </p:cNvPr>
          <p:cNvSpPr>
            <a:spLocks noGrp="1"/>
          </p:cNvSpPr>
          <p:nvPr>
            <p:ph type="sldNum" sz="quarter" idx="10"/>
          </p:nvPr>
        </p:nvSpPr>
        <p:spPr/>
        <p:txBody>
          <a:bodyPr/>
          <a:lstStyle/>
          <a:p>
            <a:fld id="{4FAB73BC-B049-4115-A692-8D63A059BFB8}" type="slidenum">
              <a:rPr lang="en-US" smtClean="0"/>
              <a:pPr/>
              <a:t>2</a:t>
            </a:fld>
            <a:endParaRPr lang="en-US" dirty="0"/>
          </a:p>
        </p:txBody>
      </p:sp>
      <p:sp>
        <p:nvSpPr>
          <p:cNvPr id="4" name="Content Placeholder 3">
            <a:extLst>
              <a:ext uri="{FF2B5EF4-FFF2-40B4-BE49-F238E27FC236}">
                <a16:creationId xmlns:a16="http://schemas.microsoft.com/office/drawing/2014/main" id="{F4F9BD57-D4B9-B928-6050-858EBCEA1519}"/>
              </a:ext>
            </a:extLst>
          </p:cNvPr>
          <p:cNvSpPr>
            <a:spLocks noGrp="1"/>
          </p:cNvSpPr>
          <p:nvPr>
            <p:ph sz="quarter" idx="11"/>
          </p:nvPr>
        </p:nvSpPr>
        <p:spPr>
          <a:xfrm>
            <a:off x="647700" y="1409700"/>
            <a:ext cx="11049000" cy="5426812"/>
          </a:xfrm>
        </p:spPr>
        <p:txBody>
          <a:bodyPr>
            <a:normAutofit fontScale="92500" lnSpcReduction="10000"/>
          </a:bodyPr>
          <a:lstStyle/>
          <a:p>
            <a:pPr marL="342900" indent="-342900">
              <a:buFont typeface="Arial" panose="020B0604020202020204" pitchFamily="34" charset="0"/>
              <a:buChar char="•"/>
            </a:pPr>
            <a:r>
              <a:rPr lang="en-US" dirty="0">
                <a:effectLst/>
              </a:rPr>
              <a:t>The study of passive transport of nutrients or pollutants is important in biological and environmental applications (smoke, pathogens, etc.)</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effectLst/>
            </a:endParaRP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effectLst/>
            </a:endParaRP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effectLst/>
            </a:endParaRPr>
          </a:p>
          <a:p>
            <a:endParaRPr lang="en-US" dirty="0">
              <a:effectLst/>
            </a:endParaRPr>
          </a:p>
          <a:p>
            <a:pPr marL="342900" indent="-342900">
              <a:buFont typeface="Arial" panose="020B0604020202020204" pitchFamily="34" charset="0"/>
              <a:buChar char="•"/>
            </a:pPr>
            <a:r>
              <a:rPr lang="en-US" dirty="0"/>
              <a:t>Left, </a:t>
            </a:r>
            <a:r>
              <a:rPr lang="en-US" dirty="0">
                <a:effectLst/>
              </a:rPr>
              <a:t>depicts a passive scalar representing a synthetic cough, </a:t>
            </a:r>
            <a:r>
              <a:rPr lang="en-US" dirty="0" err="1">
                <a:effectLst/>
              </a:rPr>
              <a:t>Vuorinen</a:t>
            </a:r>
            <a:r>
              <a:rPr lang="en-US" dirty="0"/>
              <a:t> et al. </a:t>
            </a:r>
            <a:r>
              <a:rPr lang="en-US" dirty="0">
                <a:effectLst/>
              </a:rPr>
              <a:t>“</a:t>
            </a:r>
            <a:r>
              <a:rPr lang="en-US" i="1" dirty="0">
                <a:effectLst/>
              </a:rPr>
              <a:t>Modelling aerosol transport and virus exposure with numerical simulations in relation to SARS-CoV-2 transmission by inhalation indoors”</a:t>
            </a:r>
            <a:r>
              <a:rPr lang="en-US" dirty="0">
                <a:effectLst/>
              </a:rPr>
              <a:t>, Safety Science (2020)</a:t>
            </a:r>
          </a:p>
          <a:p>
            <a:pPr marL="342900" indent="-342900">
              <a:buFont typeface="Arial" panose="020B0604020202020204" pitchFamily="34" charset="0"/>
              <a:buChar char="•"/>
            </a:pPr>
            <a:r>
              <a:rPr lang="en-US" dirty="0"/>
              <a:t>Recall that the conceptual model may require buoyancy effects, right, Domino, “</a:t>
            </a:r>
            <a:r>
              <a:rPr lang="en-US" i="1" dirty="0"/>
              <a:t>A case study on pathogen transport, deposition, evaporation and transmission: Linking high-fidelity computational fluid dynamics simulations to probability of infection</a:t>
            </a:r>
            <a:r>
              <a:rPr lang="en-US" dirty="0"/>
              <a:t>”, Int J. CFD (2021)</a:t>
            </a:r>
          </a:p>
          <a:p>
            <a:pPr marL="342900" indent="-342900">
              <a:buFont typeface="Arial" panose="020B0604020202020204" pitchFamily="34" charset="0"/>
              <a:buChar char="•"/>
            </a:pPr>
            <a:endParaRPr lang="en-US" dirty="0">
              <a:effectLst/>
            </a:endParaRPr>
          </a:p>
          <a:p>
            <a:endParaRPr lang="en-US" dirty="0"/>
          </a:p>
        </p:txBody>
      </p:sp>
      <p:pic>
        <p:nvPicPr>
          <p:cNvPr id="8" name="Picture 7">
            <a:extLst>
              <a:ext uri="{FF2B5EF4-FFF2-40B4-BE49-F238E27FC236}">
                <a16:creationId xmlns:a16="http://schemas.microsoft.com/office/drawing/2014/main" id="{FC673A48-8C88-A7D7-3525-F048D10ED191}"/>
              </a:ext>
            </a:extLst>
          </p:cNvPr>
          <p:cNvPicPr>
            <a:picLocks noChangeAspect="1"/>
          </p:cNvPicPr>
          <p:nvPr/>
        </p:nvPicPr>
        <p:blipFill rotWithShape="1">
          <a:blip r:embed="rId2">
            <a:extLst>
              <a:ext uri="{28A0092B-C50C-407E-A947-70E740481C1C}">
                <a14:useLocalDpi xmlns:a14="http://schemas.microsoft.com/office/drawing/2010/main" val="0"/>
              </a:ext>
            </a:extLst>
          </a:blip>
          <a:srcRect l="17763" t="1991" b="2282"/>
          <a:stretch/>
        </p:blipFill>
        <p:spPr>
          <a:xfrm>
            <a:off x="719328" y="2004713"/>
            <a:ext cx="2746002" cy="2743200"/>
          </a:xfrm>
          <a:prstGeom prst="rect">
            <a:avLst/>
          </a:prstGeom>
        </p:spPr>
      </p:pic>
      <p:pic>
        <p:nvPicPr>
          <p:cNvPr id="11" name="Picture 10">
            <a:extLst>
              <a:ext uri="{FF2B5EF4-FFF2-40B4-BE49-F238E27FC236}">
                <a16:creationId xmlns:a16="http://schemas.microsoft.com/office/drawing/2014/main" id="{13ABB1C7-F9BE-D5C8-4913-7E9B9F078D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90188" y="1988094"/>
            <a:ext cx="4077730" cy="2743200"/>
          </a:xfrm>
          <a:prstGeom prst="rect">
            <a:avLst/>
          </a:prstGeom>
        </p:spPr>
      </p:pic>
      <p:pic>
        <p:nvPicPr>
          <p:cNvPr id="13" name="Picture 12">
            <a:extLst>
              <a:ext uri="{FF2B5EF4-FFF2-40B4-BE49-F238E27FC236}">
                <a16:creationId xmlns:a16="http://schemas.microsoft.com/office/drawing/2014/main" id="{F921AF02-C821-D123-D527-5E1BCC273C7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5723" y="1988094"/>
            <a:ext cx="4077730" cy="2743200"/>
          </a:xfrm>
          <a:prstGeom prst="rect">
            <a:avLst/>
          </a:prstGeom>
        </p:spPr>
      </p:pic>
      <p:pic>
        <p:nvPicPr>
          <p:cNvPr id="15" name="Picture 14">
            <a:extLst>
              <a:ext uri="{FF2B5EF4-FFF2-40B4-BE49-F238E27FC236}">
                <a16:creationId xmlns:a16="http://schemas.microsoft.com/office/drawing/2014/main" id="{ECC098AB-5BD4-0EEC-9C02-CADF500C42A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21258" y="1988094"/>
            <a:ext cx="4077730" cy="2743200"/>
          </a:xfrm>
          <a:prstGeom prst="rect">
            <a:avLst/>
          </a:prstGeom>
        </p:spPr>
      </p:pic>
    </p:spTree>
    <p:extLst>
      <p:ext uri="{BB962C8B-B14F-4D97-AF65-F5344CB8AC3E}">
        <p14:creationId xmlns:p14="http://schemas.microsoft.com/office/powerpoint/2010/main" val="2594103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4070E-E723-A5D8-B52E-C510F3490E67}"/>
              </a:ext>
            </a:extLst>
          </p:cNvPr>
          <p:cNvSpPr>
            <a:spLocks noGrp="1"/>
          </p:cNvSpPr>
          <p:nvPr>
            <p:ph type="title"/>
          </p:nvPr>
        </p:nvSpPr>
        <p:spPr/>
        <p:txBody>
          <a:bodyPr/>
          <a:lstStyle/>
          <a:p>
            <a:r>
              <a:rPr lang="en-US" dirty="0"/>
              <a:t>Origin of Numerical Errors</a:t>
            </a:r>
          </a:p>
        </p:txBody>
      </p:sp>
      <p:sp>
        <p:nvSpPr>
          <p:cNvPr id="3" name="Slide Number Placeholder 2">
            <a:extLst>
              <a:ext uri="{FF2B5EF4-FFF2-40B4-BE49-F238E27FC236}">
                <a16:creationId xmlns:a16="http://schemas.microsoft.com/office/drawing/2014/main" id="{598A8E34-F778-5FC4-48A7-F1A7DAEDF3A0}"/>
              </a:ext>
            </a:extLst>
          </p:cNvPr>
          <p:cNvSpPr>
            <a:spLocks noGrp="1"/>
          </p:cNvSpPr>
          <p:nvPr>
            <p:ph type="sldNum" sz="quarter" idx="10"/>
          </p:nvPr>
        </p:nvSpPr>
        <p:spPr/>
        <p:txBody>
          <a:bodyPr/>
          <a:lstStyle/>
          <a:p>
            <a:fld id="{4FAB73BC-B049-4115-A692-8D63A059BFB8}" type="slidenum">
              <a:rPr lang="en-US" smtClean="0"/>
              <a:pPr/>
              <a:t>20</a:t>
            </a:fld>
            <a:endParaRPr lang="en-US" dirty="0"/>
          </a:p>
        </p:txBody>
      </p:sp>
      <p:sp>
        <p:nvSpPr>
          <p:cNvPr id="4" name="Content Placeholder 3">
            <a:extLst>
              <a:ext uri="{FF2B5EF4-FFF2-40B4-BE49-F238E27FC236}">
                <a16:creationId xmlns:a16="http://schemas.microsoft.com/office/drawing/2014/main" id="{03575744-67EA-1084-C39C-90223FB83689}"/>
              </a:ext>
            </a:extLst>
          </p:cNvPr>
          <p:cNvSpPr>
            <a:spLocks noGrp="1"/>
          </p:cNvSpPr>
          <p:nvPr>
            <p:ph sz="quarter" idx="11"/>
          </p:nvPr>
        </p:nvSpPr>
        <p:spPr/>
        <p:txBody>
          <a:bodyPr/>
          <a:lstStyle/>
          <a:p>
            <a:r>
              <a:rPr lang="en-US" dirty="0">
                <a:effectLst/>
              </a:rPr>
              <a:t>Consider again, the pure advection problem: </a:t>
            </a:r>
          </a:p>
          <a:p>
            <a:endParaRPr lang="en-US" dirty="0"/>
          </a:p>
          <a:p>
            <a:endParaRPr lang="en-US" dirty="0">
              <a:effectLst/>
            </a:endParaRPr>
          </a:p>
          <a:p>
            <a:endParaRPr lang="en-US" dirty="0">
              <a:effectLst/>
            </a:endParaRPr>
          </a:p>
          <a:p>
            <a:r>
              <a:rPr lang="en-US" dirty="0"/>
              <a:t>Recall, t</a:t>
            </a:r>
            <a:r>
              <a:rPr lang="en-US" dirty="0">
                <a:effectLst/>
              </a:rPr>
              <a:t>he </a:t>
            </a:r>
            <a:r>
              <a:rPr lang="en-US" i="1" dirty="0">
                <a:effectLst/>
              </a:rPr>
              <a:t>forward-in-time</a:t>
            </a:r>
            <a:r>
              <a:rPr lang="en-US" dirty="0">
                <a:effectLst/>
              </a:rPr>
              <a:t> and </a:t>
            </a:r>
            <a:r>
              <a:rPr lang="en-US" i="1" dirty="0">
                <a:effectLst/>
              </a:rPr>
              <a:t>central-in-space</a:t>
            </a:r>
            <a:r>
              <a:rPr lang="en-US" dirty="0">
                <a:effectLst/>
              </a:rPr>
              <a:t> scheme is consistent but unstable! </a:t>
            </a:r>
          </a:p>
          <a:p>
            <a:endParaRPr lang="en-US" dirty="0"/>
          </a:p>
          <a:p>
            <a:endParaRPr lang="en-US" dirty="0">
              <a:effectLst/>
            </a:endParaRPr>
          </a:p>
          <a:p>
            <a:endParaRPr lang="en-US" dirty="0"/>
          </a:p>
          <a:p>
            <a:r>
              <a:rPr lang="en-US" dirty="0">
                <a:effectLst/>
              </a:rPr>
              <a:t>This </a:t>
            </a:r>
            <a:r>
              <a:rPr lang="en-US" dirty="0">
                <a:solidFill>
                  <a:schemeClr val="tx1"/>
                </a:solidFill>
                <a:effectLst/>
              </a:rPr>
              <a:t>PDE problem supports an exact solution with a simple physical interpretation</a:t>
            </a:r>
          </a:p>
          <a:p>
            <a:endParaRPr lang="en-US" dirty="0">
              <a:solidFill>
                <a:schemeClr val="tx1"/>
              </a:solidFill>
            </a:endParaRPr>
          </a:p>
          <a:p>
            <a:r>
              <a:rPr lang="en-US" dirty="0">
                <a:solidFill>
                  <a:schemeClr val="tx1"/>
                </a:solidFill>
                <a:effectLst/>
              </a:rPr>
              <a:t>Let’s use this finding to gain insight into the behavior of the numerical scheme</a:t>
            </a:r>
            <a:endParaRPr lang="en-US" dirty="0">
              <a:effectLst/>
            </a:endParaRPr>
          </a:p>
          <a:p>
            <a:endParaRPr lang="en-US" dirty="0">
              <a:effectLst/>
            </a:endParaRPr>
          </a:p>
          <a:p>
            <a:endParaRPr lang="en-US" dirty="0">
              <a:effectLst/>
            </a:endParaRPr>
          </a:p>
          <a:p>
            <a:endParaRPr lang="en-US" dirty="0"/>
          </a:p>
        </p:txBody>
      </p:sp>
      <p:pic>
        <p:nvPicPr>
          <p:cNvPr id="6" name="Picture 5">
            <a:extLst>
              <a:ext uri="{FF2B5EF4-FFF2-40B4-BE49-F238E27FC236}">
                <a16:creationId xmlns:a16="http://schemas.microsoft.com/office/drawing/2014/main" id="{DE196FE1-0E3F-83A9-E184-967D06F58F7C}"/>
              </a:ext>
            </a:extLst>
          </p:cNvPr>
          <p:cNvPicPr>
            <a:picLocks noChangeAspect="1"/>
          </p:cNvPicPr>
          <p:nvPr/>
        </p:nvPicPr>
        <p:blipFill>
          <a:blip r:embed="rId2"/>
          <a:stretch>
            <a:fillRect/>
          </a:stretch>
        </p:blipFill>
        <p:spPr>
          <a:xfrm>
            <a:off x="4692142" y="1991330"/>
            <a:ext cx="2273300" cy="622300"/>
          </a:xfrm>
          <a:prstGeom prst="rect">
            <a:avLst/>
          </a:prstGeom>
        </p:spPr>
      </p:pic>
      <p:cxnSp>
        <p:nvCxnSpPr>
          <p:cNvPr id="7" name="Straight Arrow Connector 6">
            <a:extLst>
              <a:ext uri="{FF2B5EF4-FFF2-40B4-BE49-F238E27FC236}">
                <a16:creationId xmlns:a16="http://schemas.microsoft.com/office/drawing/2014/main" id="{C2C9CB93-D242-0B93-8CED-1BFF69494D44}"/>
              </a:ext>
            </a:extLst>
          </p:cNvPr>
          <p:cNvCxnSpPr>
            <a:cxnSpLocks/>
          </p:cNvCxnSpPr>
          <p:nvPr/>
        </p:nvCxnSpPr>
        <p:spPr>
          <a:xfrm>
            <a:off x="6339458" y="2000728"/>
            <a:ext cx="685800" cy="685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4A6BEAB-29BD-5343-327D-5EFB57411ECC}"/>
              </a:ext>
            </a:extLst>
          </p:cNvPr>
          <p:cNvSpPr txBox="1"/>
          <p:nvPr/>
        </p:nvSpPr>
        <p:spPr>
          <a:xfrm>
            <a:off x="7046976" y="2694432"/>
            <a:ext cx="0" cy="0"/>
          </a:xfrm>
          <a:prstGeom prst="rect">
            <a:avLst/>
          </a:prstGeom>
        </p:spPr>
        <p:txBody>
          <a:bodyPr vert="horz" wrap="none" lIns="91440" tIns="45720" rIns="91440" bIns="45720" rtlCol="0">
            <a:noAutofit/>
          </a:bodyPr>
          <a:lstStyle/>
          <a:p>
            <a:pPr algn="l"/>
            <a:r>
              <a:rPr lang="en-US" dirty="0"/>
              <a:t>0</a:t>
            </a:r>
          </a:p>
        </p:txBody>
      </p:sp>
      <p:pic>
        <p:nvPicPr>
          <p:cNvPr id="9" name="Picture 8">
            <a:extLst>
              <a:ext uri="{FF2B5EF4-FFF2-40B4-BE49-F238E27FC236}">
                <a16:creationId xmlns:a16="http://schemas.microsoft.com/office/drawing/2014/main" id="{D80F1CAA-9E32-16B5-2303-B8FB53306025}"/>
              </a:ext>
            </a:extLst>
          </p:cNvPr>
          <p:cNvPicPr>
            <a:picLocks noChangeAspect="1"/>
          </p:cNvPicPr>
          <p:nvPr/>
        </p:nvPicPr>
        <p:blipFill>
          <a:blip r:embed="rId3"/>
          <a:stretch>
            <a:fillRect/>
          </a:stretch>
        </p:blipFill>
        <p:spPr>
          <a:xfrm>
            <a:off x="4428108" y="3714750"/>
            <a:ext cx="3822700" cy="673100"/>
          </a:xfrm>
          <a:prstGeom prst="rect">
            <a:avLst/>
          </a:prstGeom>
        </p:spPr>
      </p:pic>
    </p:spTree>
    <p:extLst>
      <p:ext uri="{BB962C8B-B14F-4D97-AF65-F5344CB8AC3E}">
        <p14:creationId xmlns:p14="http://schemas.microsoft.com/office/powerpoint/2010/main" val="33914613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2227FD-F6FF-D4EE-3F35-D29A495DB235}"/>
              </a:ext>
            </a:extLst>
          </p:cNvPr>
          <p:cNvSpPr>
            <a:spLocks noGrp="1"/>
          </p:cNvSpPr>
          <p:nvPr>
            <p:ph type="title"/>
          </p:nvPr>
        </p:nvSpPr>
        <p:spPr/>
        <p:txBody>
          <a:bodyPr/>
          <a:lstStyle/>
          <a:p>
            <a:r>
              <a:rPr lang="en-US" dirty="0"/>
              <a:t>Evaluating the Exact Advection Equation Solution</a:t>
            </a:r>
          </a:p>
        </p:txBody>
      </p:sp>
      <p:sp>
        <p:nvSpPr>
          <p:cNvPr id="3" name="Slide Number Placeholder 2">
            <a:extLst>
              <a:ext uri="{FF2B5EF4-FFF2-40B4-BE49-F238E27FC236}">
                <a16:creationId xmlns:a16="http://schemas.microsoft.com/office/drawing/2014/main" id="{ABF7301F-1ACD-F3EC-762C-8377D3F87837}"/>
              </a:ext>
            </a:extLst>
          </p:cNvPr>
          <p:cNvSpPr>
            <a:spLocks noGrp="1"/>
          </p:cNvSpPr>
          <p:nvPr>
            <p:ph type="sldNum" sz="quarter" idx="10"/>
          </p:nvPr>
        </p:nvSpPr>
        <p:spPr/>
        <p:txBody>
          <a:bodyPr/>
          <a:lstStyle/>
          <a:p>
            <a:fld id="{4FAB73BC-B049-4115-A692-8D63A059BFB8}" type="slidenum">
              <a:rPr lang="en-US" smtClean="0"/>
              <a:pPr/>
              <a:t>21</a:t>
            </a:fld>
            <a:endParaRPr lang="en-US" dirty="0"/>
          </a:p>
        </p:txBody>
      </p:sp>
      <p:sp>
        <p:nvSpPr>
          <p:cNvPr id="4" name="Content Placeholder 3">
            <a:extLst>
              <a:ext uri="{FF2B5EF4-FFF2-40B4-BE49-F238E27FC236}">
                <a16:creationId xmlns:a16="http://schemas.microsoft.com/office/drawing/2014/main" id="{784516FF-5AE2-B8E3-3099-D0EB2D6394E6}"/>
              </a:ext>
            </a:extLst>
          </p:cNvPr>
          <p:cNvSpPr>
            <a:spLocks noGrp="1"/>
          </p:cNvSpPr>
          <p:nvPr>
            <p:ph sz="quarter" idx="11"/>
          </p:nvPr>
        </p:nvSpPr>
        <p:spPr/>
        <p:txBody>
          <a:bodyPr/>
          <a:lstStyle/>
          <a:p>
            <a:r>
              <a:rPr lang="en-US" u="sng" dirty="0"/>
              <a:t>Physical Interpretation</a:t>
            </a:r>
            <a:r>
              <a:rPr lang="en-US" dirty="0"/>
              <a:t>: Information travels in the v-direction (positive)</a:t>
            </a:r>
          </a:p>
          <a:p>
            <a:endParaRPr lang="en-US" dirty="0"/>
          </a:p>
          <a:p>
            <a:endParaRPr lang="en-US" dirty="0"/>
          </a:p>
          <a:p>
            <a:endParaRPr lang="en-US" dirty="0"/>
          </a:p>
          <a:p>
            <a:endParaRPr lang="en-US" dirty="0"/>
          </a:p>
          <a:p>
            <a:endParaRPr lang="en-US" dirty="0"/>
          </a:p>
          <a:p>
            <a:r>
              <a:rPr lang="en-US" u="sng" dirty="0">
                <a:effectLst/>
              </a:rPr>
              <a:t>Numerical Method</a:t>
            </a:r>
            <a:r>
              <a:rPr lang="en-US" dirty="0">
                <a:effectLst/>
              </a:rPr>
              <a:t>: However, information is gathered from both j-1 and j+1 states</a:t>
            </a:r>
            <a:endParaRPr lang="en-US" dirty="0"/>
          </a:p>
        </p:txBody>
      </p:sp>
      <p:pic>
        <p:nvPicPr>
          <p:cNvPr id="20481" name="Picture 1" descr="page22image52569024">
            <a:extLst>
              <a:ext uri="{FF2B5EF4-FFF2-40B4-BE49-F238E27FC236}">
                <a16:creationId xmlns:a16="http://schemas.microsoft.com/office/drawing/2014/main" id="{6CAB76A2-A6E1-B80B-01DB-C32B65E9F6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52244" y="1991106"/>
            <a:ext cx="4534422" cy="18288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DCF346B0-B67B-27AD-2E3F-ED4FD804CEEC}"/>
              </a:ext>
            </a:extLst>
          </p:cNvPr>
          <p:cNvPicPr>
            <a:picLocks noChangeAspect="1"/>
          </p:cNvPicPr>
          <p:nvPr/>
        </p:nvPicPr>
        <p:blipFill>
          <a:blip r:embed="rId3"/>
          <a:stretch>
            <a:fillRect/>
          </a:stretch>
        </p:blipFill>
        <p:spPr>
          <a:xfrm>
            <a:off x="5269356" y="4424547"/>
            <a:ext cx="3822700" cy="673100"/>
          </a:xfrm>
          <a:prstGeom prst="rect">
            <a:avLst/>
          </a:prstGeom>
        </p:spPr>
      </p:pic>
      <p:pic>
        <p:nvPicPr>
          <p:cNvPr id="20482" name="Picture 2" descr="page22image52574016">
            <a:extLst>
              <a:ext uri="{FF2B5EF4-FFF2-40B4-BE49-F238E27FC236}">
                <a16:creationId xmlns:a16="http://schemas.microsoft.com/office/drawing/2014/main" id="{609EFE00-1122-3EEC-1900-81E4655497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7700" y="4367949"/>
            <a:ext cx="3375838" cy="228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40649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2227FD-F6FF-D4EE-3F35-D29A495DB235}"/>
              </a:ext>
            </a:extLst>
          </p:cNvPr>
          <p:cNvSpPr>
            <a:spLocks noGrp="1"/>
          </p:cNvSpPr>
          <p:nvPr>
            <p:ph type="title"/>
          </p:nvPr>
        </p:nvSpPr>
        <p:spPr/>
        <p:txBody>
          <a:bodyPr/>
          <a:lstStyle/>
          <a:p>
            <a:r>
              <a:rPr lang="en-US" dirty="0"/>
              <a:t>Exploiting the Directionality of the Flow</a:t>
            </a:r>
          </a:p>
        </p:txBody>
      </p:sp>
      <p:sp>
        <p:nvSpPr>
          <p:cNvPr id="3" name="Slide Number Placeholder 2">
            <a:extLst>
              <a:ext uri="{FF2B5EF4-FFF2-40B4-BE49-F238E27FC236}">
                <a16:creationId xmlns:a16="http://schemas.microsoft.com/office/drawing/2014/main" id="{ABF7301F-1ACD-F3EC-762C-8377D3F87837}"/>
              </a:ext>
            </a:extLst>
          </p:cNvPr>
          <p:cNvSpPr>
            <a:spLocks noGrp="1"/>
          </p:cNvSpPr>
          <p:nvPr>
            <p:ph type="sldNum" sz="quarter" idx="10"/>
          </p:nvPr>
        </p:nvSpPr>
        <p:spPr/>
        <p:txBody>
          <a:bodyPr/>
          <a:lstStyle/>
          <a:p>
            <a:fld id="{4FAB73BC-B049-4115-A692-8D63A059BFB8}" type="slidenum">
              <a:rPr lang="en-US" smtClean="0"/>
              <a:pPr/>
              <a:t>22</a:t>
            </a:fld>
            <a:endParaRPr lang="en-US" dirty="0"/>
          </a:p>
        </p:txBody>
      </p:sp>
      <p:sp>
        <p:nvSpPr>
          <p:cNvPr id="4" name="Content Placeholder 3">
            <a:extLst>
              <a:ext uri="{FF2B5EF4-FFF2-40B4-BE49-F238E27FC236}">
                <a16:creationId xmlns:a16="http://schemas.microsoft.com/office/drawing/2014/main" id="{784516FF-5AE2-B8E3-3099-D0EB2D6394E6}"/>
              </a:ext>
            </a:extLst>
          </p:cNvPr>
          <p:cNvSpPr>
            <a:spLocks noGrp="1"/>
          </p:cNvSpPr>
          <p:nvPr>
            <p:ph sz="quarter" idx="11"/>
          </p:nvPr>
        </p:nvSpPr>
        <p:spPr>
          <a:xfrm>
            <a:off x="647700" y="1409700"/>
            <a:ext cx="11049000" cy="5426812"/>
          </a:xfrm>
        </p:spPr>
        <p:txBody>
          <a:bodyPr>
            <a:normAutofit/>
          </a:bodyPr>
          <a:lstStyle/>
          <a:p>
            <a:r>
              <a:rPr lang="en-US" dirty="0">
                <a:effectLst/>
              </a:rPr>
              <a:t>An alternative choice of spatial discretization provides a more physically-consistent discrete model: for example, if flow is moving from left to right, let’s remove the j+1 contribution</a:t>
            </a:r>
          </a:p>
          <a:p>
            <a:pPr marL="342900" indent="-342900">
              <a:buFont typeface="Arial" panose="020B0604020202020204" pitchFamily="34" charset="0"/>
              <a:buChar char="•"/>
            </a:pPr>
            <a:r>
              <a:rPr lang="en-US" dirty="0">
                <a:effectLst/>
              </a:rPr>
              <a:t>Consider a </a:t>
            </a:r>
            <a:r>
              <a:rPr lang="en-US" i="1" dirty="0">
                <a:effectLst/>
              </a:rPr>
              <a:t>forward-in-time</a:t>
            </a:r>
            <a:r>
              <a:rPr lang="en-US" dirty="0">
                <a:effectLst/>
              </a:rPr>
              <a:t> and </a:t>
            </a:r>
            <a:r>
              <a:rPr lang="en-US" i="1" dirty="0">
                <a:effectLst/>
              </a:rPr>
              <a:t>backward-in-space</a:t>
            </a:r>
            <a:r>
              <a:rPr lang="en-US" dirty="0">
                <a:effectLst/>
              </a:rPr>
              <a:t> differentiation (FT-BS)</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effectLst/>
            </a:endParaRP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effectLst/>
            </a:endParaRP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effectLst/>
            </a:endParaRPr>
          </a:p>
          <a:p>
            <a:pPr marL="342900" indent="-342900">
              <a:buFont typeface="Arial" panose="020B0604020202020204" pitchFamily="34" charset="0"/>
              <a:buChar char="•"/>
            </a:pPr>
            <a:endParaRPr lang="en-US" dirty="0"/>
          </a:p>
          <a:p>
            <a:endParaRPr lang="en-US" dirty="0"/>
          </a:p>
          <a:p>
            <a:pPr marL="342900" indent="-342900">
              <a:buFont typeface="Arial" panose="020B0604020202020204" pitchFamily="34" charset="0"/>
              <a:buChar char="•"/>
            </a:pPr>
            <a:r>
              <a:rPr lang="en-US" dirty="0">
                <a:effectLst/>
              </a:rPr>
              <a:t>This scheme is consistent and conditionally stable (see course reader) using Von Neumann stability analysis that shows |amplification factor| is less than unity when</a:t>
            </a:r>
          </a:p>
        </p:txBody>
      </p:sp>
      <p:pic>
        <p:nvPicPr>
          <p:cNvPr id="22529" name="Picture 1" descr="page23image53371008">
            <a:extLst>
              <a:ext uri="{FF2B5EF4-FFF2-40B4-BE49-F238E27FC236}">
                <a16:creationId xmlns:a16="http://schemas.microsoft.com/office/drawing/2014/main" id="{B14336A5-3B01-1AE8-5D52-BABFC52271B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7824" y="3024487"/>
            <a:ext cx="7536873" cy="27432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E71D2C81-38C0-A212-5843-1FF0A63BD1F1}"/>
              </a:ext>
            </a:extLst>
          </p:cNvPr>
          <p:cNvPicPr>
            <a:picLocks noChangeAspect="1"/>
          </p:cNvPicPr>
          <p:nvPr/>
        </p:nvPicPr>
        <p:blipFill>
          <a:blip r:embed="rId3"/>
          <a:stretch>
            <a:fillRect/>
          </a:stretch>
        </p:blipFill>
        <p:spPr>
          <a:xfrm>
            <a:off x="2590800" y="2460632"/>
            <a:ext cx="3581400" cy="673100"/>
          </a:xfrm>
          <a:prstGeom prst="rect">
            <a:avLst/>
          </a:prstGeom>
        </p:spPr>
      </p:pic>
      <p:pic>
        <p:nvPicPr>
          <p:cNvPr id="7" name="Picture 6">
            <a:extLst>
              <a:ext uri="{FF2B5EF4-FFF2-40B4-BE49-F238E27FC236}">
                <a16:creationId xmlns:a16="http://schemas.microsoft.com/office/drawing/2014/main" id="{955B04DC-9CAD-328B-7D0B-EC7AC7C26D1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19060" y="3309770"/>
            <a:ext cx="4410456" cy="1214333"/>
          </a:xfrm>
          <a:prstGeom prst="rect">
            <a:avLst/>
          </a:prstGeom>
        </p:spPr>
      </p:pic>
      <p:sp>
        <p:nvSpPr>
          <p:cNvPr id="8" name="TextBox 7">
            <a:extLst>
              <a:ext uri="{FF2B5EF4-FFF2-40B4-BE49-F238E27FC236}">
                <a16:creationId xmlns:a16="http://schemas.microsoft.com/office/drawing/2014/main" id="{2A3DA1C8-D71A-B302-0707-1015EC250F8F}"/>
              </a:ext>
            </a:extLst>
          </p:cNvPr>
          <p:cNvSpPr txBox="1"/>
          <p:nvPr/>
        </p:nvSpPr>
        <p:spPr>
          <a:xfrm>
            <a:off x="7680960" y="2865120"/>
            <a:ext cx="0" cy="0"/>
          </a:xfrm>
          <a:prstGeom prst="rect">
            <a:avLst/>
          </a:prstGeom>
        </p:spPr>
        <p:txBody>
          <a:bodyPr vert="horz" wrap="none" lIns="91440" tIns="45720" rIns="91440" bIns="45720" rtlCol="0">
            <a:noAutofit/>
          </a:bodyPr>
          <a:lstStyle/>
          <a:p>
            <a:pPr algn="l"/>
            <a:r>
              <a:rPr lang="en-US" dirty="0"/>
              <a:t>Recall backward finite difference stencil</a:t>
            </a:r>
          </a:p>
        </p:txBody>
      </p:sp>
      <p:pic>
        <p:nvPicPr>
          <p:cNvPr id="10" name="Picture 9">
            <a:extLst>
              <a:ext uri="{FF2B5EF4-FFF2-40B4-BE49-F238E27FC236}">
                <a16:creationId xmlns:a16="http://schemas.microsoft.com/office/drawing/2014/main" id="{D4648294-3B2D-09EB-371B-A22F8E78109A}"/>
              </a:ext>
            </a:extLst>
          </p:cNvPr>
          <p:cNvPicPr>
            <a:picLocks noChangeAspect="1"/>
          </p:cNvPicPr>
          <p:nvPr/>
        </p:nvPicPr>
        <p:blipFill>
          <a:blip r:embed="rId5"/>
          <a:stretch>
            <a:fillRect/>
          </a:stretch>
        </p:blipFill>
        <p:spPr>
          <a:xfrm>
            <a:off x="9934702" y="6057049"/>
            <a:ext cx="1003300" cy="596900"/>
          </a:xfrm>
          <a:prstGeom prst="rect">
            <a:avLst/>
          </a:prstGeom>
        </p:spPr>
      </p:pic>
    </p:spTree>
    <p:extLst>
      <p:ext uri="{BB962C8B-B14F-4D97-AF65-F5344CB8AC3E}">
        <p14:creationId xmlns:p14="http://schemas.microsoft.com/office/powerpoint/2010/main" val="10645696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C40323-27DB-155C-96B8-6FAD5FC507B0}"/>
              </a:ext>
            </a:extLst>
          </p:cNvPr>
          <p:cNvSpPr>
            <a:spLocks noGrp="1"/>
          </p:cNvSpPr>
          <p:nvPr>
            <p:ph type="title"/>
          </p:nvPr>
        </p:nvSpPr>
        <p:spPr/>
        <p:txBody>
          <a:bodyPr/>
          <a:lstStyle/>
          <a:p>
            <a:r>
              <a:rPr lang="en-US" dirty="0"/>
              <a:t>Properties of the FT-BS </a:t>
            </a:r>
          </a:p>
        </p:txBody>
      </p:sp>
      <p:sp>
        <p:nvSpPr>
          <p:cNvPr id="3" name="Slide Number Placeholder 2">
            <a:extLst>
              <a:ext uri="{FF2B5EF4-FFF2-40B4-BE49-F238E27FC236}">
                <a16:creationId xmlns:a16="http://schemas.microsoft.com/office/drawing/2014/main" id="{25805999-1018-2EC8-0D9A-A4E1A123AECC}"/>
              </a:ext>
            </a:extLst>
          </p:cNvPr>
          <p:cNvSpPr>
            <a:spLocks noGrp="1"/>
          </p:cNvSpPr>
          <p:nvPr>
            <p:ph type="sldNum" sz="quarter" idx="10"/>
          </p:nvPr>
        </p:nvSpPr>
        <p:spPr/>
        <p:txBody>
          <a:bodyPr/>
          <a:lstStyle/>
          <a:p>
            <a:fld id="{4FAB73BC-B049-4115-A692-8D63A059BFB8}" type="slidenum">
              <a:rPr lang="en-US" smtClean="0"/>
              <a:pPr/>
              <a:t>23</a:t>
            </a:fld>
            <a:endParaRPr lang="en-US" dirty="0"/>
          </a:p>
        </p:txBody>
      </p:sp>
      <p:sp>
        <p:nvSpPr>
          <p:cNvPr id="4" name="Content Placeholder 3">
            <a:extLst>
              <a:ext uri="{FF2B5EF4-FFF2-40B4-BE49-F238E27FC236}">
                <a16:creationId xmlns:a16="http://schemas.microsoft.com/office/drawing/2014/main" id="{4074EFFD-98DF-0A6C-DC41-08582E19CCFA}"/>
              </a:ext>
            </a:extLst>
          </p:cNvPr>
          <p:cNvSpPr>
            <a:spLocks noGrp="1"/>
          </p:cNvSpPr>
          <p:nvPr>
            <p:ph sz="quarter" idx="11"/>
          </p:nvPr>
        </p:nvSpPr>
        <p:spPr>
          <a:xfrm>
            <a:off x="647700" y="1409700"/>
            <a:ext cx="11049000" cy="5448300"/>
          </a:xfrm>
        </p:spPr>
        <p:txBody>
          <a:bodyPr/>
          <a:lstStyle/>
          <a:p>
            <a:r>
              <a:rPr lang="en-US" dirty="0">
                <a:effectLst/>
              </a:rPr>
              <a:t>The scheme is consistent and conditionally stable. Why? </a:t>
            </a:r>
          </a:p>
          <a:p>
            <a:endParaRPr lang="en-US" dirty="0">
              <a:effectLst/>
            </a:endParaRPr>
          </a:p>
          <a:p>
            <a:r>
              <a:rPr lang="en-US" dirty="0">
                <a:effectLst/>
              </a:rPr>
              <a:t>The characteristics lines (for fixed ∆x and ∆t provide the physical picture:</a:t>
            </a:r>
          </a:p>
          <a:p>
            <a:endParaRPr lang="en-US" dirty="0"/>
          </a:p>
          <a:p>
            <a:endParaRPr lang="en-US" dirty="0">
              <a:effectLst/>
            </a:endParaRPr>
          </a:p>
          <a:p>
            <a:r>
              <a:rPr lang="en-US" dirty="0">
                <a:effectLst/>
              </a:rPr>
              <a:t> </a:t>
            </a:r>
          </a:p>
          <a:p>
            <a:endParaRPr lang="en-US" dirty="0"/>
          </a:p>
          <a:p>
            <a:endParaRPr lang="en-US" dirty="0"/>
          </a:p>
          <a:p>
            <a:endParaRPr lang="en-US" dirty="0"/>
          </a:p>
          <a:p>
            <a:endParaRPr lang="en-US" dirty="0">
              <a:effectLst/>
            </a:endParaRPr>
          </a:p>
          <a:p>
            <a:endParaRPr lang="en-US" dirty="0">
              <a:effectLst/>
            </a:endParaRPr>
          </a:p>
          <a:p>
            <a:r>
              <a:rPr lang="en-US" dirty="0">
                <a:effectLst/>
              </a:rPr>
              <a:t>Deriving the modified equation leads to a clear understanding of an underlying stabilization mechanism….</a:t>
            </a:r>
          </a:p>
          <a:p>
            <a:endParaRPr lang="en-US" dirty="0"/>
          </a:p>
        </p:txBody>
      </p:sp>
      <p:pic>
        <p:nvPicPr>
          <p:cNvPr id="23553" name="Picture 1" descr="page25image53464736">
            <a:extLst>
              <a:ext uri="{FF2B5EF4-FFF2-40B4-BE49-F238E27FC236}">
                <a16:creationId xmlns:a16="http://schemas.microsoft.com/office/drawing/2014/main" id="{7BF355BE-D31F-4181-EAF8-EE5DF453A6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72384" y="2823210"/>
            <a:ext cx="4299438" cy="2743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1354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80EEB7-3041-5D4C-9A4D-2C64E403C2F7}"/>
              </a:ext>
            </a:extLst>
          </p:cNvPr>
          <p:cNvSpPr>
            <a:spLocks noGrp="1"/>
          </p:cNvSpPr>
          <p:nvPr>
            <p:ph type="title"/>
          </p:nvPr>
        </p:nvSpPr>
        <p:spPr/>
        <p:txBody>
          <a:bodyPr/>
          <a:lstStyle/>
          <a:p>
            <a:r>
              <a:rPr lang="en-US" dirty="0"/>
              <a:t>Modified Equation for the Forward-in-time, Backward-in-space</a:t>
            </a:r>
          </a:p>
        </p:txBody>
      </p:sp>
      <p:sp>
        <p:nvSpPr>
          <p:cNvPr id="3" name="Slide Number Placeholder 2">
            <a:extLst>
              <a:ext uri="{FF2B5EF4-FFF2-40B4-BE49-F238E27FC236}">
                <a16:creationId xmlns:a16="http://schemas.microsoft.com/office/drawing/2014/main" id="{6D1BC451-C246-0AC0-7CC9-164221A5EC22}"/>
              </a:ext>
            </a:extLst>
          </p:cNvPr>
          <p:cNvSpPr>
            <a:spLocks noGrp="1"/>
          </p:cNvSpPr>
          <p:nvPr>
            <p:ph type="sldNum" sz="quarter" idx="10"/>
          </p:nvPr>
        </p:nvSpPr>
        <p:spPr/>
        <p:txBody>
          <a:bodyPr/>
          <a:lstStyle/>
          <a:p>
            <a:fld id="{4FAB73BC-B049-4115-A692-8D63A059BFB8}" type="slidenum">
              <a:rPr lang="en-US" smtClean="0"/>
              <a:pPr/>
              <a:t>24</a:t>
            </a:fld>
            <a:endParaRPr lang="en-US" dirty="0"/>
          </a:p>
        </p:txBody>
      </p:sp>
      <p:sp>
        <p:nvSpPr>
          <p:cNvPr id="4" name="Content Placeholder 3">
            <a:extLst>
              <a:ext uri="{FF2B5EF4-FFF2-40B4-BE49-F238E27FC236}">
                <a16:creationId xmlns:a16="http://schemas.microsoft.com/office/drawing/2014/main" id="{5C9F4BE9-1943-1C9B-B30B-BE1BC179723B}"/>
              </a:ext>
            </a:extLst>
          </p:cNvPr>
          <p:cNvSpPr>
            <a:spLocks noGrp="1"/>
          </p:cNvSpPr>
          <p:nvPr>
            <p:ph sz="quarter" idx="11"/>
          </p:nvPr>
        </p:nvSpPr>
        <p:spPr>
          <a:xfrm>
            <a:off x="647700" y="1409699"/>
            <a:ext cx="11049000" cy="5187043"/>
          </a:xfrm>
        </p:spPr>
        <p:txBody>
          <a:bodyPr/>
          <a:lstStyle/>
          <a:p>
            <a:r>
              <a:rPr lang="en-US" dirty="0">
                <a:effectLst/>
              </a:rPr>
              <a:t>The FT-BS scheme is equivalent to: </a:t>
            </a:r>
          </a:p>
          <a:p>
            <a:endParaRPr lang="en-US" dirty="0"/>
          </a:p>
          <a:p>
            <a:endParaRPr lang="en-US" dirty="0">
              <a:effectLst/>
            </a:endParaRPr>
          </a:p>
          <a:p>
            <a:endParaRPr lang="en-US" dirty="0"/>
          </a:p>
          <a:p>
            <a:r>
              <a:rPr lang="en-US" dirty="0">
                <a:effectLst/>
              </a:rPr>
              <a:t>and results in the modified equation:</a:t>
            </a:r>
          </a:p>
          <a:p>
            <a:endParaRPr lang="en-US" dirty="0"/>
          </a:p>
          <a:p>
            <a:endParaRPr lang="en-US" dirty="0">
              <a:effectLst/>
            </a:endParaRPr>
          </a:p>
          <a:p>
            <a:endParaRPr lang="en-US" dirty="0"/>
          </a:p>
          <a:p>
            <a:pPr marL="342900" indent="-342900">
              <a:buFont typeface="Arial" panose="020B0604020202020204" pitchFamily="34" charset="0"/>
              <a:buChar char="•"/>
            </a:pPr>
            <a:r>
              <a:rPr lang="en-US" dirty="0">
                <a:effectLst/>
              </a:rPr>
              <a:t>The backward-in-space discretization </a:t>
            </a:r>
            <a:r>
              <a:rPr lang="en-US" dirty="0">
                <a:solidFill>
                  <a:schemeClr val="tx1"/>
                </a:solidFill>
                <a:effectLst/>
              </a:rPr>
              <a:t>leads to a positive dissipation, e.g. a stabilization of the scheme</a:t>
            </a:r>
          </a:p>
          <a:p>
            <a:pPr marL="342900" indent="-342900">
              <a:buFont typeface="Arial" panose="020B0604020202020204" pitchFamily="34" charset="0"/>
              <a:buChar char="•"/>
            </a:pPr>
            <a:r>
              <a:rPr lang="en-US" dirty="0">
                <a:solidFill>
                  <a:schemeClr val="tx1"/>
                </a:solidFill>
              </a:rPr>
              <a:t>However, </a:t>
            </a:r>
            <a:r>
              <a:rPr lang="en-US" dirty="0">
                <a:effectLst/>
              </a:rPr>
              <a:t>what happens if </a:t>
            </a:r>
            <a:r>
              <a:rPr lang="en-US" i="1" dirty="0"/>
              <a:t>velocity</a:t>
            </a:r>
            <a:r>
              <a:rPr lang="en-US" dirty="0">
                <a:effectLst/>
              </a:rPr>
              <a:t> &lt; 0? </a:t>
            </a:r>
          </a:p>
          <a:p>
            <a:endParaRPr lang="en-US" dirty="0">
              <a:effectLst/>
            </a:endParaRPr>
          </a:p>
          <a:p>
            <a:endParaRPr lang="en-US" dirty="0"/>
          </a:p>
        </p:txBody>
      </p:sp>
      <p:pic>
        <p:nvPicPr>
          <p:cNvPr id="5" name="Picture 4">
            <a:extLst>
              <a:ext uri="{FF2B5EF4-FFF2-40B4-BE49-F238E27FC236}">
                <a16:creationId xmlns:a16="http://schemas.microsoft.com/office/drawing/2014/main" id="{9237A795-DC5D-DC9A-2584-604E8CA36312}"/>
              </a:ext>
            </a:extLst>
          </p:cNvPr>
          <p:cNvPicPr>
            <a:picLocks noChangeAspect="1"/>
          </p:cNvPicPr>
          <p:nvPr/>
        </p:nvPicPr>
        <p:blipFill>
          <a:blip r:embed="rId2"/>
          <a:stretch>
            <a:fillRect/>
          </a:stretch>
        </p:blipFill>
        <p:spPr>
          <a:xfrm>
            <a:off x="4737100" y="3512252"/>
            <a:ext cx="2717800" cy="622300"/>
          </a:xfrm>
          <a:prstGeom prst="rect">
            <a:avLst/>
          </a:prstGeom>
        </p:spPr>
      </p:pic>
      <p:pic>
        <p:nvPicPr>
          <p:cNvPr id="7" name="Picture 6">
            <a:extLst>
              <a:ext uri="{FF2B5EF4-FFF2-40B4-BE49-F238E27FC236}">
                <a16:creationId xmlns:a16="http://schemas.microsoft.com/office/drawing/2014/main" id="{539C15C9-A17C-1A64-5EE4-199EFEC1CE4D}"/>
              </a:ext>
            </a:extLst>
          </p:cNvPr>
          <p:cNvPicPr>
            <a:picLocks noChangeAspect="1"/>
          </p:cNvPicPr>
          <p:nvPr/>
        </p:nvPicPr>
        <p:blipFill>
          <a:blip r:embed="rId3"/>
          <a:stretch>
            <a:fillRect/>
          </a:stretch>
        </p:blipFill>
        <p:spPr>
          <a:xfrm>
            <a:off x="2235200" y="1965633"/>
            <a:ext cx="7721600" cy="749300"/>
          </a:xfrm>
          <a:prstGeom prst="rect">
            <a:avLst/>
          </a:prstGeom>
        </p:spPr>
      </p:pic>
    </p:spTree>
    <p:extLst>
      <p:ext uri="{BB962C8B-B14F-4D97-AF65-F5344CB8AC3E}">
        <p14:creationId xmlns:p14="http://schemas.microsoft.com/office/powerpoint/2010/main" val="1350955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9BF77-C6CD-2696-5F90-40A2DB3D1A91}"/>
              </a:ext>
            </a:extLst>
          </p:cNvPr>
          <p:cNvSpPr>
            <a:spLocks noGrp="1"/>
          </p:cNvSpPr>
          <p:nvPr>
            <p:ph type="title"/>
          </p:nvPr>
        </p:nvSpPr>
        <p:spPr/>
        <p:txBody>
          <a:bodyPr/>
          <a:lstStyle/>
          <a:p>
            <a:r>
              <a:rPr lang="en-US" dirty="0"/>
              <a:t>Introducing: An Upwind-based Scheme</a:t>
            </a:r>
          </a:p>
        </p:txBody>
      </p:sp>
      <p:sp>
        <p:nvSpPr>
          <p:cNvPr id="3" name="Slide Number Placeholder 2">
            <a:extLst>
              <a:ext uri="{FF2B5EF4-FFF2-40B4-BE49-F238E27FC236}">
                <a16:creationId xmlns:a16="http://schemas.microsoft.com/office/drawing/2014/main" id="{15FA5BAF-659D-BEA2-7A6D-49866CA28142}"/>
              </a:ext>
            </a:extLst>
          </p:cNvPr>
          <p:cNvSpPr>
            <a:spLocks noGrp="1"/>
          </p:cNvSpPr>
          <p:nvPr>
            <p:ph type="sldNum" sz="quarter" idx="10"/>
          </p:nvPr>
        </p:nvSpPr>
        <p:spPr/>
        <p:txBody>
          <a:bodyPr/>
          <a:lstStyle/>
          <a:p>
            <a:fld id="{4FAB73BC-B049-4115-A692-8D63A059BFB8}" type="slidenum">
              <a:rPr lang="en-US" smtClean="0"/>
              <a:pPr/>
              <a:t>25</a:t>
            </a:fld>
            <a:endParaRPr lang="en-US" dirty="0"/>
          </a:p>
        </p:txBody>
      </p:sp>
      <p:sp>
        <p:nvSpPr>
          <p:cNvPr id="4" name="Content Placeholder 3">
            <a:extLst>
              <a:ext uri="{FF2B5EF4-FFF2-40B4-BE49-F238E27FC236}">
                <a16:creationId xmlns:a16="http://schemas.microsoft.com/office/drawing/2014/main" id="{BF8A5D0B-03FA-6BF2-54E9-95850E2FAF46}"/>
              </a:ext>
            </a:extLst>
          </p:cNvPr>
          <p:cNvSpPr>
            <a:spLocks noGrp="1"/>
          </p:cNvSpPr>
          <p:nvPr>
            <p:ph sz="quarter" idx="11"/>
          </p:nvPr>
        </p:nvSpPr>
        <p:spPr/>
        <p:txBody>
          <a:bodyPr/>
          <a:lstStyle/>
          <a:p>
            <a:r>
              <a:rPr lang="en-US" dirty="0"/>
              <a:t>Is it</a:t>
            </a:r>
            <a:r>
              <a:rPr lang="en-US" dirty="0">
                <a:effectLst/>
              </a:rPr>
              <a:t> possible to simply switch between FT-BS (v &gt; 0) and FT-FS (v &lt; 0), while ensuring that the scheme is </a:t>
            </a:r>
            <a:r>
              <a:rPr lang="en-US" i="1" dirty="0">
                <a:effectLst/>
              </a:rPr>
              <a:t>consistent</a:t>
            </a:r>
            <a:r>
              <a:rPr lang="en-US" dirty="0">
                <a:effectLst/>
              </a:rPr>
              <a:t> and </a:t>
            </a:r>
            <a:r>
              <a:rPr lang="en-US" i="1" dirty="0">
                <a:effectLst/>
              </a:rPr>
              <a:t>conditionally</a:t>
            </a:r>
            <a:r>
              <a:rPr lang="en-US" dirty="0">
                <a:effectLst/>
              </a:rPr>
              <a:t> stable?</a:t>
            </a:r>
          </a:p>
          <a:p>
            <a:endParaRPr lang="en-US" dirty="0"/>
          </a:p>
          <a:p>
            <a:r>
              <a:rPr lang="en-US" dirty="0">
                <a:effectLst/>
              </a:rPr>
              <a:t>First, let’s define an upwind and downwind operators: </a:t>
            </a:r>
          </a:p>
          <a:p>
            <a:endParaRPr lang="en-US" dirty="0"/>
          </a:p>
          <a:p>
            <a:endParaRPr lang="en-US" dirty="0">
              <a:effectLst/>
            </a:endParaRPr>
          </a:p>
          <a:p>
            <a:r>
              <a:rPr lang="en-US" dirty="0"/>
              <a:t>Furthermore, let’s provide a general upwind scheme system as:</a:t>
            </a:r>
          </a:p>
          <a:p>
            <a:endParaRPr lang="en-US" dirty="0">
              <a:effectLst/>
            </a:endParaRPr>
          </a:p>
          <a:p>
            <a:endParaRPr lang="en-US" dirty="0"/>
          </a:p>
          <a:p>
            <a:endParaRPr lang="en-US" dirty="0">
              <a:effectLst/>
            </a:endParaRPr>
          </a:p>
          <a:p>
            <a:r>
              <a:rPr lang="en-US" dirty="0"/>
              <a:t>That can be reorganized as:</a:t>
            </a:r>
            <a:endParaRPr lang="en-US" dirty="0">
              <a:effectLst/>
            </a:endParaRPr>
          </a:p>
          <a:p>
            <a:endParaRPr lang="en-US" dirty="0"/>
          </a:p>
          <a:p>
            <a:endParaRPr lang="en-US" dirty="0">
              <a:effectLst/>
            </a:endParaRPr>
          </a:p>
          <a:p>
            <a:endParaRPr lang="en-US" dirty="0"/>
          </a:p>
        </p:txBody>
      </p:sp>
      <p:pic>
        <p:nvPicPr>
          <p:cNvPr id="5" name="Picture 4">
            <a:extLst>
              <a:ext uri="{FF2B5EF4-FFF2-40B4-BE49-F238E27FC236}">
                <a16:creationId xmlns:a16="http://schemas.microsoft.com/office/drawing/2014/main" id="{6A2E724F-1207-4ACC-9C65-2919940CB46B}"/>
              </a:ext>
            </a:extLst>
          </p:cNvPr>
          <p:cNvPicPr>
            <a:picLocks noChangeAspect="1"/>
          </p:cNvPicPr>
          <p:nvPr/>
        </p:nvPicPr>
        <p:blipFill>
          <a:blip r:embed="rId2"/>
          <a:stretch>
            <a:fillRect/>
          </a:stretch>
        </p:blipFill>
        <p:spPr>
          <a:xfrm>
            <a:off x="2209800" y="5873496"/>
            <a:ext cx="7772400" cy="738440"/>
          </a:xfrm>
          <a:prstGeom prst="rect">
            <a:avLst/>
          </a:prstGeom>
        </p:spPr>
      </p:pic>
      <p:pic>
        <p:nvPicPr>
          <p:cNvPr id="6" name="Picture 5">
            <a:extLst>
              <a:ext uri="{FF2B5EF4-FFF2-40B4-BE49-F238E27FC236}">
                <a16:creationId xmlns:a16="http://schemas.microsoft.com/office/drawing/2014/main" id="{64575639-1166-D5A2-D646-468AD0F62F2D}"/>
              </a:ext>
            </a:extLst>
          </p:cNvPr>
          <p:cNvPicPr>
            <a:picLocks noChangeAspect="1"/>
          </p:cNvPicPr>
          <p:nvPr/>
        </p:nvPicPr>
        <p:blipFill>
          <a:blip r:embed="rId3"/>
          <a:stretch>
            <a:fillRect/>
          </a:stretch>
        </p:blipFill>
        <p:spPr>
          <a:xfrm>
            <a:off x="2939542" y="4403394"/>
            <a:ext cx="5727700" cy="673100"/>
          </a:xfrm>
          <a:prstGeom prst="rect">
            <a:avLst/>
          </a:prstGeom>
        </p:spPr>
      </p:pic>
      <p:pic>
        <p:nvPicPr>
          <p:cNvPr id="7" name="Picture 6">
            <a:extLst>
              <a:ext uri="{FF2B5EF4-FFF2-40B4-BE49-F238E27FC236}">
                <a16:creationId xmlns:a16="http://schemas.microsoft.com/office/drawing/2014/main" id="{9181A7B3-30A2-DBD2-1395-BC266DA1898D}"/>
              </a:ext>
            </a:extLst>
          </p:cNvPr>
          <p:cNvPicPr>
            <a:picLocks noChangeAspect="1"/>
          </p:cNvPicPr>
          <p:nvPr/>
        </p:nvPicPr>
        <p:blipFill>
          <a:blip r:embed="rId4"/>
          <a:stretch>
            <a:fillRect/>
          </a:stretch>
        </p:blipFill>
        <p:spPr>
          <a:xfrm>
            <a:off x="4602480" y="2956381"/>
            <a:ext cx="1524000" cy="609600"/>
          </a:xfrm>
          <a:prstGeom prst="rect">
            <a:avLst/>
          </a:prstGeom>
        </p:spPr>
      </p:pic>
      <p:pic>
        <p:nvPicPr>
          <p:cNvPr id="8" name="Picture 7">
            <a:extLst>
              <a:ext uri="{FF2B5EF4-FFF2-40B4-BE49-F238E27FC236}">
                <a16:creationId xmlns:a16="http://schemas.microsoft.com/office/drawing/2014/main" id="{BA214BA0-910E-873D-CD7E-D168AD50AE16}"/>
              </a:ext>
            </a:extLst>
          </p:cNvPr>
          <p:cNvPicPr>
            <a:picLocks noChangeAspect="1"/>
          </p:cNvPicPr>
          <p:nvPr/>
        </p:nvPicPr>
        <p:blipFill>
          <a:blip r:embed="rId5"/>
          <a:stretch>
            <a:fillRect/>
          </a:stretch>
        </p:blipFill>
        <p:spPr>
          <a:xfrm>
            <a:off x="6553200" y="2956381"/>
            <a:ext cx="1524000" cy="609600"/>
          </a:xfrm>
          <a:prstGeom prst="rect">
            <a:avLst/>
          </a:prstGeom>
        </p:spPr>
      </p:pic>
    </p:spTree>
    <p:extLst>
      <p:ext uri="{BB962C8B-B14F-4D97-AF65-F5344CB8AC3E}">
        <p14:creationId xmlns:p14="http://schemas.microsoft.com/office/powerpoint/2010/main" val="3917197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80EEB7-3041-5D4C-9A4D-2C64E403C2F7}"/>
              </a:ext>
            </a:extLst>
          </p:cNvPr>
          <p:cNvSpPr>
            <a:spLocks noGrp="1"/>
          </p:cNvSpPr>
          <p:nvPr>
            <p:ph type="title"/>
          </p:nvPr>
        </p:nvSpPr>
        <p:spPr/>
        <p:txBody>
          <a:bodyPr/>
          <a:lstStyle/>
          <a:p>
            <a:r>
              <a:rPr lang="en-US" dirty="0"/>
              <a:t>Modified Equation for the Upwind-based Scheme</a:t>
            </a:r>
          </a:p>
        </p:txBody>
      </p:sp>
      <p:sp>
        <p:nvSpPr>
          <p:cNvPr id="3" name="Slide Number Placeholder 2">
            <a:extLst>
              <a:ext uri="{FF2B5EF4-FFF2-40B4-BE49-F238E27FC236}">
                <a16:creationId xmlns:a16="http://schemas.microsoft.com/office/drawing/2014/main" id="{6D1BC451-C246-0AC0-7CC9-164221A5EC22}"/>
              </a:ext>
            </a:extLst>
          </p:cNvPr>
          <p:cNvSpPr>
            <a:spLocks noGrp="1"/>
          </p:cNvSpPr>
          <p:nvPr>
            <p:ph type="sldNum" sz="quarter" idx="10"/>
          </p:nvPr>
        </p:nvSpPr>
        <p:spPr/>
        <p:txBody>
          <a:bodyPr/>
          <a:lstStyle/>
          <a:p>
            <a:fld id="{4FAB73BC-B049-4115-A692-8D63A059BFB8}" type="slidenum">
              <a:rPr lang="en-US" smtClean="0"/>
              <a:pPr/>
              <a:t>26</a:t>
            </a:fld>
            <a:endParaRPr lang="en-US" dirty="0"/>
          </a:p>
        </p:txBody>
      </p:sp>
      <p:sp>
        <p:nvSpPr>
          <p:cNvPr id="4" name="Content Placeholder 3">
            <a:extLst>
              <a:ext uri="{FF2B5EF4-FFF2-40B4-BE49-F238E27FC236}">
                <a16:creationId xmlns:a16="http://schemas.microsoft.com/office/drawing/2014/main" id="{5C9F4BE9-1943-1C9B-B30B-BE1BC179723B}"/>
              </a:ext>
            </a:extLst>
          </p:cNvPr>
          <p:cNvSpPr>
            <a:spLocks noGrp="1"/>
          </p:cNvSpPr>
          <p:nvPr>
            <p:ph sz="quarter" idx="11"/>
          </p:nvPr>
        </p:nvSpPr>
        <p:spPr>
          <a:xfrm>
            <a:off x="647700" y="1409699"/>
            <a:ext cx="11049000" cy="5187043"/>
          </a:xfrm>
        </p:spPr>
        <p:txBody>
          <a:bodyPr/>
          <a:lstStyle/>
          <a:p>
            <a:r>
              <a:rPr lang="en-US" dirty="0">
                <a:effectLst/>
              </a:rPr>
              <a:t>Recall,</a:t>
            </a:r>
          </a:p>
          <a:p>
            <a:endParaRPr lang="en-US" dirty="0"/>
          </a:p>
          <a:p>
            <a:endParaRPr lang="en-US" dirty="0">
              <a:effectLst/>
            </a:endParaRPr>
          </a:p>
          <a:p>
            <a:endParaRPr lang="en-US" dirty="0"/>
          </a:p>
          <a:p>
            <a:r>
              <a:rPr lang="en-US" dirty="0">
                <a:effectLst/>
              </a:rPr>
              <a:t>and results in the modified equation:</a:t>
            </a:r>
          </a:p>
          <a:p>
            <a:endParaRPr lang="en-US" dirty="0"/>
          </a:p>
          <a:p>
            <a:endParaRPr lang="en-US" dirty="0">
              <a:effectLst/>
            </a:endParaRPr>
          </a:p>
          <a:p>
            <a:endParaRPr lang="en-US" dirty="0">
              <a:effectLst/>
            </a:endParaRPr>
          </a:p>
          <a:p>
            <a:r>
              <a:rPr lang="en-US" dirty="0">
                <a:effectLst/>
              </a:rPr>
              <a:t>The above form provides stabilization that is positive for all real values of velocity</a:t>
            </a:r>
          </a:p>
          <a:p>
            <a:endParaRPr lang="en-US" dirty="0"/>
          </a:p>
          <a:p>
            <a:r>
              <a:rPr lang="en-US" dirty="0">
                <a:effectLst/>
              </a:rPr>
              <a:t>Stability can also be studied using Von </a:t>
            </a:r>
            <a:r>
              <a:rPr lang="en-US" dirty="0" err="1">
                <a:effectLst/>
              </a:rPr>
              <a:t>Nuemann</a:t>
            </a:r>
            <a:r>
              <a:rPr lang="en-US" dirty="0">
                <a:effectLst/>
              </a:rPr>
              <a:t> analysis and results in the constraint that:</a:t>
            </a:r>
          </a:p>
          <a:p>
            <a:endParaRPr lang="en-US" dirty="0">
              <a:effectLst/>
            </a:endParaRPr>
          </a:p>
          <a:p>
            <a:endParaRPr lang="en-US" dirty="0"/>
          </a:p>
        </p:txBody>
      </p:sp>
      <p:pic>
        <p:nvPicPr>
          <p:cNvPr id="6" name="Picture 5">
            <a:extLst>
              <a:ext uri="{FF2B5EF4-FFF2-40B4-BE49-F238E27FC236}">
                <a16:creationId xmlns:a16="http://schemas.microsoft.com/office/drawing/2014/main" id="{CC7A93F2-1A8D-6B4B-E5E0-545874B3E7BB}"/>
              </a:ext>
            </a:extLst>
          </p:cNvPr>
          <p:cNvPicPr>
            <a:picLocks noChangeAspect="1"/>
          </p:cNvPicPr>
          <p:nvPr/>
        </p:nvPicPr>
        <p:blipFill>
          <a:blip r:embed="rId2"/>
          <a:stretch>
            <a:fillRect/>
          </a:stretch>
        </p:blipFill>
        <p:spPr>
          <a:xfrm>
            <a:off x="2051304" y="2091756"/>
            <a:ext cx="7772400" cy="738440"/>
          </a:xfrm>
          <a:prstGeom prst="rect">
            <a:avLst/>
          </a:prstGeom>
        </p:spPr>
      </p:pic>
      <p:pic>
        <p:nvPicPr>
          <p:cNvPr id="8" name="Picture 7">
            <a:extLst>
              <a:ext uri="{FF2B5EF4-FFF2-40B4-BE49-F238E27FC236}">
                <a16:creationId xmlns:a16="http://schemas.microsoft.com/office/drawing/2014/main" id="{B04C871C-F1E4-973C-E069-08A7DB5A3363}"/>
              </a:ext>
            </a:extLst>
          </p:cNvPr>
          <p:cNvPicPr>
            <a:picLocks noChangeAspect="1"/>
          </p:cNvPicPr>
          <p:nvPr/>
        </p:nvPicPr>
        <p:blipFill>
          <a:blip r:embed="rId3"/>
          <a:stretch>
            <a:fillRect/>
          </a:stretch>
        </p:blipFill>
        <p:spPr>
          <a:xfrm>
            <a:off x="4654550" y="3525402"/>
            <a:ext cx="2882900" cy="622300"/>
          </a:xfrm>
          <a:prstGeom prst="rect">
            <a:avLst/>
          </a:prstGeom>
        </p:spPr>
      </p:pic>
      <p:pic>
        <p:nvPicPr>
          <p:cNvPr id="11" name="Picture 10">
            <a:extLst>
              <a:ext uri="{FF2B5EF4-FFF2-40B4-BE49-F238E27FC236}">
                <a16:creationId xmlns:a16="http://schemas.microsoft.com/office/drawing/2014/main" id="{A8E248AB-EB31-F05D-9874-48CE586ED8AC}"/>
              </a:ext>
            </a:extLst>
          </p:cNvPr>
          <p:cNvPicPr>
            <a:picLocks noChangeAspect="1"/>
          </p:cNvPicPr>
          <p:nvPr/>
        </p:nvPicPr>
        <p:blipFill>
          <a:blip r:embed="rId4"/>
          <a:stretch>
            <a:fillRect/>
          </a:stretch>
        </p:blipFill>
        <p:spPr>
          <a:xfrm>
            <a:off x="4927600" y="5987142"/>
            <a:ext cx="1168400" cy="609600"/>
          </a:xfrm>
          <a:prstGeom prst="rect">
            <a:avLst/>
          </a:prstGeom>
        </p:spPr>
      </p:pic>
    </p:spTree>
    <p:extLst>
      <p:ext uri="{BB962C8B-B14F-4D97-AF65-F5344CB8AC3E}">
        <p14:creationId xmlns:p14="http://schemas.microsoft.com/office/powerpoint/2010/main" val="299805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80EEB7-3041-5D4C-9A4D-2C64E403C2F7}"/>
              </a:ext>
            </a:extLst>
          </p:cNvPr>
          <p:cNvSpPr>
            <a:spLocks noGrp="1"/>
          </p:cNvSpPr>
          <p:nvPr>
            <p:ph type="title"/>
          </p:nvPr>
        </p:nvSpPr>
        <p:spPr/>
        <p:txBody>
          <a:bodyPr/>
          <a:lstStyle/>
          <a:p>
            <a:r>
              <a:rPr lang="en-US" dirty="0"/>
              <a:t>General Comments</a:t>
            </a:r>
          </a:p>
        </p:txBody>
      </p:sp>
      <p:sp>
        <p:nvSpPr>
          <p:cNvPr id="3" name="Slide Number Placeholder 2">
            <a:extLst>
              <a:ext uri="{FF2B5EF4-FFF2-40B4-BE49-F238E27FC236}">
                <a16:creationId xmlns:a16="http://schemas.microsoft.com/office/drawing/2014/main" id="{6D1BC451-C246-0AC0-7CC9-164221A5EC22}"/>
              </a:ext>
            </a:extLst>
          </p:cNvPr>
          <p:cNvSpPr>
            <a:spLocks noGrp="1"/>
          </p:cNvSpPr>
          <p:nvPr>
            <p:ph type="sldNum" sz="quarter" idx="10"/>
          </p:nvPr>
        </p:nvSpPr>
        <p:spPr/>
        <p:txBody>
          <a:bodyPr/>
          <a:lstStyle/>
          <a:p>
            <a:fld id="{4FAB73BC-B049-4115-A692-8D63A059BFB8}" type="slidenum">
              <a:rPr lang="en-US" smtClean="0"/>
              <a:pPr/>
              <a:t>27</a:t>
            </a:fld>
            <a:endParaRPr lang="en-US" dirty="0"/>
          </a:p>
        </p:txBody>
      </p:sp>
      <p:sp>
        <p:nvSpPr>
          <p:cNvPr id="4" name="Content Placeholder 3">
            <a:extLst>
              <a:ext uri="{FF2B5EF4-FFF2-40B4-BE49-F238E27FC236}">
                <a16:creationId xmlns:a16="http://schemas.microsoft.com/office/drawing/2014/main" id="{5C9F4BE9-1943-1C9B-B30B-BE1BC179723B}"/>
              </a:ext>
            </a:extLst>
          </p:cNvPr>
          <p:cNvSpPr>
            <a:spLocks noGrp="1"/>
          </p:cNvSpPr>
          <p:nvPr>
            <p:ph sz="quarter" idx="11"/>
          </p:nvPr>
        </p:nvSpPr>
        <p:spPr>
          <a:xfrm>
            <a:off x="647700" y="1409699"/>
            <a:ext cx="11049000" cy="5426813"/>
          </a:xfrm>
        </p:spPr>
        <p:txBody>
          <a:bodyPr>
            <a:normAutofit/>
          </a:bodyPr>
          <a:lstStyle/>
          <a:p>
            <a:pPr marL="342900" indent="-342900">
              <a:buFont typeface="Arial" panose="020B0604020202020204" pitchFamily="34" charset="0"/>
              <a:buChar char="•"/>
            </a:pPr>
            <a:r>
              <a:rPr lang="en-US" dirty="0">
                <a:effectLst/>
              </a:rPr>
              <a:t>The consistency analysis and the derivation of the modified equation clearly illustrate the impact of numerical errors on the problem being solved</a:t>
            </a:r>
            <a:endParaRPr lang="en-US" dirty="0"/>
          </a:p>
          <a:p>
            <a:pPr marL="342900" indent="-342900">
              <a:buFont typeface="Arial" panose="020B0604020202020204" pitchFamily="34" charset="0"/>
              <a:buChar char="•"/>
            </a:pPr>
            <a:r>
              <a:rPr lang="en-US" dirty="0">
                <a:effectLst/>
              </a:rPr>
              <a:t>The derivation of the upwind scheme shows that dissipation-like errors lead to stabilization </a:t>
            </a:r>
          </a:p>
          <a:p>
            <a:pPr marL="342900" indent="-342900">
              <a:buFont typeface="Arial" panose="020B0604020202020204" pitchFamily="34" charset="0"/>
              <a:buChar char="•"/>
            </a:pPr>
            <a:r>
              <a:rPr lang="en-US" dirty="0">
                <a:effectLst/>
              </a:rPr>
              <a:t>What other errors can we expect to see using different discretization schemes? </a:t>
            </a:r>
          </a:p>
          <a:p>
            <a:pPr marL="342900" indent="-342900">
              <a:buFont typeface="Arial" panose="020B0604020202020204" pitchFamily="34" charset="0"/>
              <a:buChar char="•"/>
            </a:pPr>
            <a:r>
              <a:rPr lang="en-US" dirty="0">
                <a:effectLst/>
              </a:rPr>
              <a:t>Let’s re-visit the FT-CS advection system:</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effectLst/>
            </a:endParaRPr>
          </a:p>
          <a:p>
            <a:pPr marL="342900" indent="-342900">
              <a:buFont typeface="Arial" panose="020B0604020202020204" pitchFamily="34" charset="0"/>
              <a:buChar char="•"/>
            </a:pPr>
            <a:endParaRPr lang="en-US" dirty="0">
              <a:effectLst/>
            </a:endParaRPr>
          </a:p>
          <a:p>
            <a:pPr marL="342900" indent="-342900">
              <a:buFont typeface="Arial" panose="020B0604020202020204" pitchFamily="34" charset="0"/>
              <a:buChar char="•"/>
            </a:pPr>
            <a:r>
              <a:rPr lang="en-US" dirty="0">
                <a:effectLst/>
              </a:rPr>
              <a:t>The truncation error for the FT-CS scheme is: </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effectLst/>
            </a:endParaRP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effectLst/>
              </a:rPr>
              <a:t>Let’s examine each separately</a:t>
            </a:r>
          </a:p>
        </p:txBody>
      </p:sp>
      <p:pic>
        <p:nvPicPr>
          <p:cNvPr id="5" name="Picture 4">
            <a:extLst>
              <a:ext uri="{FF2B5EF4-FFF2-40B4-BE49-F238E27FC236}">
                <a16:creationId xmlns:a16="http://schemas.microsoft.com/office/drawing/2014/main" id="{C8A4843F-DA62-F506-7F23-B683F095A911}"/>
              </a:ext>
            </a:extLst>
          </p:cNvPr>
          <p:cNvPicPr>
            <a:picLocks noChangeAspect="1"/>
          </p:cNvPicPr>
          <p:nvPr/>
        </p:nvPicPr>
        <p:blipFill>
          <a:blip r:embed="rId2"/>
          <a:stretch>
            <a:fillRect/>
          </a:stretch>
        </p:blipFill>
        <p:spPr>
          <a:xfrm>
            <a:off x="1900682" y="5347717"/>
            <a:ext cx="7073900" cy="762000"/>
          </a:xfrm>
          <a:prstGeom prst="rect">
            <a:avLst/>
          </a:prstGeom>
        </p:spPr>
      </p:pic>
      <p:pic>
        <p:nvPicPr>
          <p:cNvPr id="7" name="Picture 6">
            <a:extLst>
              <a:ext uri="{FF2B5EF4-FFF2-40B4-BE49-F238E27FC236}">
                <a16:creationId xmlns:a16="http://schemas.microsoft.com/office/drawing/2014/main" id="{3450AC91-04CE-ADCD-DA7B-7C94C841625D}"/>
              </a:ext>
            </a:extLst>
          </p:cNvPr>
          <p:cNvPicPr>
            <a:picLocks noChangeAspect="1"/>
          </p:cNvPicPr>
          <p:nvPr/>
        </p:nvPicPr>
        <p:blipFill>
          <a:blip r:embed="rId3"/>
          <a:stretch>
            <a:fillRect/>
          </a:stretch>
        </p:blipFill>
        <p:spPr>
          <a:xfrm>
            <a:off x="6648450" y="3683935"/>
            <a:ext cx="3822700" cy="673100"/>
          </a:xfrm>
          <a:prstGeom prst="rect">
            <a:avLst/>
          </a:prstGeom>
        </p:spPr>
      </p:pic>
      <p:pic>
        <p:nvPicPr>
          <p:cNvPr id="9" name="Picture 8">
            <a:extLst>
              <a:ext uri="{FF2B5EF4-FFF2-40B4-BE49-F238E27FC236}">
                <a16:creationId xmlns:a16="http://schemas.microsoft.com/office/drawing/2014/main" id="{B6BC5183-F5EB-7EA4-D45A-9B12E1753D08}"/>
              </a:ext>
            </a:extLst>
          </p:cNvPr>
          <p:cNvPicPr>
            <a:picLocks noChangeAspect="1"/>
          </p:cNvPicPr>
          <p:nvPr/>
        </p:nvPicPr>
        <p:blipFill>
          <a:blip r:embed="rId4"/>
          <a:stretch>
            <a:fillRect/>
          </a:stretch>
        </p:blipFill>
        <p:spPr>
          <a:xfrm>
            <a:off x="2016824" y="3709335"/>
            <a:ext cx="2273300" cy="622300"/>
          </a:xfrm>
          <a:prstGeom prst="rect">
            <a:avLst/>
          </a:prstGeom>
        </p:spPr>
      </p:pic>
      <p:cxnSp>
        <p:nvCxnSpPr>
          <p:cNvPr id="10" name="Straight Arrow Connector 9">
            <a:extLst>
              <a:ext uri="{FF2B5EF4-FFF2-40B4-BE49-F238E27FC236}">
                <a16:creationId xmlns:a16="http://schemas.microsoft.com/office/drawing/2014/main" id="{F4108F83-BB5D-E842-7A7E-206A54A51517}"/>
              </a:ext>
            </a:extLst>
          </p:cNvPr>
          <p:cNvCxnSpPr>
            <a:cxnSpLocks/>
          </p:cNvCxnSpPr>
          <p:nvPr/>
        </p:nvCxnSpPr>
        <p:spPr>
          <a:xfrm>
            <a:off x="3664140" y="3748817"/>
            <a:ext cx="685800" cy="685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CC6CE620-8EEA-0B4D-5CA9-DB4CD46D9C9C}"/>
              </a:ext>
            </a:extLst>
          </p:cNvPr>
          <p:cNvSpPr txBox="1"/>
          <p:nvPr/>
        </p:nvSpPr>
        <p:spPr>
          <a:xfrm>
            <a:off x="4371658" y="4442521"/>
            <a:ext cx="0" cy="0"/>
          </a:xfrm>
          <a:prstGeom prst="rect">
            <a:avLst/>
          </a:prstGeom>
        </p:spPr>
        <p:txBody>
          <a:bodyPr vert="horz" wrap="none" lIns="91440" tIns="45720" rIns="91440" bIns="45720" rtlCol="0">
            <a:noAutofit/>
          </a:bodyPr>
          <a:lstStyle/>
          <a:p>
            <a:pPr algn="l"/>
            <a:r>
              <a:rPr lang="en-US" dirty="0"/>
              <a:t>0</a:t>
            </a:r>
          </a:p>
        </p:txBody>
      </p:sp>
      <p:cxnSp>
        <p:nvCxnSpPr>
          <p:cNvPr id="13" name="Straight Arrow Connector 12">
            <a:extLst>
              <a:ext uri="{FF2B5EF4-FFF2-40B4-BE49-F238E27FC236}">
                <a16:creationId xmlns:a16="http://schemas.microsoft.com/office/drawing/2014/main" id="{3359921F-2D2C-2627-B745-98452CD6F844}"/>
              </a:ext>
            </a:extLst>
          </p:cNvPr>
          <p:cNvCxnSpPr>
            <a:cxnSpLocks/>
          </p:cNvCxnSpPr>
          <p:nvPr/>
        </p:nvCxnSpPr>
        <p:spPr>
          <a:xfrm>
            <a:off x="4669980" y="4069253"/>
            <a:ext cx="162109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674678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571F0A-8DA6-8D9E-E236-E121E44AB7F0}"/>
              </a:ext>
            </a:extLst>
          </p:cNvPr>
          <p:cNvSpPr>
            <a:spLocks noGrp="1"/>
          </p:cNvSpPr>
          <p:nvPr>
            <p:ph type="title"/>
          </p:nvPr>
        </p:nvSpPr>
        <p:spPr/>
        <p:txBody>
          <a:bodyPr/>
          <a:lstStyle/>
          <a:p>
            <a:r>
              <a:rPr lang="en-US" dirty="0"/>
              <a:t>Model 1 and Model 2 Modified Equations</a:t>
            </a:r>
          </a:p>
        </p:txBody>
      </p:sp>
      <p:sp>
        <p:nvSpPr>
          <p:cNvPr id="3" name="Slide Number Placeholder 2">
            <a:extLst>
              <a:ext uri="{FF2B5EF4-FFF2-40B4-BE49-F238E27FC236}">
                <a16:creationId xmlns:a16="http://schemas.microsoft.com/office/drawing/2014/main" id="{21C0A111-93C7-E17F-143F-B98DFEEFD1E3}"/>
              </a:ext>
            </a:extLst>
          </p:cNvPr>
          <p:cNvSpPr>
            <a:spLocks noGrp="1"/>
          </p:cNvSpPr>
          <p:nvPr>
            <p:ph type="sldNum" sz="quarter" idx="10"/>
          </p:nvPr>
        </p:nvSpPr>
        <p:spPr/>
        <p:txBody>
          <a:bodyPr/>
          <a:lstStyle/>
          <a:p>
            <a:fld id="{4FAB73BC-B049-4115-A692-8D63A059BFB8}" type="slidenum">
              <a:rPr lang="en-US" smtClean="0"/>
              <a:pPr/>
              <a:t>28</a:t>
            </a:fld>
            <a:endParaRPr lang="en-US" dirty="0"/>
          </a:p>
        </p:txBody>
      </p:sp>
      <p:sp>
        <p:nvSpPr>
          <p:cNvPr id="4" name="Content Placeholder 3">
            <a:extLst>
              <a:ext uri="{FF2B5EF4-FFF2-40B4-BE49-F238E27FC236}">
                <a16:creationId xmlns:a16="http://schemas.microsoft.com/office/drawing/2014/main" id="{54289496-5F26-329C-65BD-E383653541F3}"/>
              </a:ext>
            </a:extLst>
          </p:cNvPr>
          <p:cNvSpPr>
            <a:spLocks noGrp="1"/>
          </p:cNvSpPr>
          <p:nvPr>
            <p:ph sz="quarter" idx="11"/>
          </p:nvPr>
        </p:nvSpPr>
        <p:spPr/>
        <p:txBody>
          <a:bodyPr/>
          <a:lstStyle/>
          <a:p>
            <a:r>
              <a:rPr lang="en-US" dirty="0"/>
              <a:t>Model 1:</a:t>
            </a:r>
          </a:p>
          <a:p>
            <a:endParaRPr lang="en-US" dirty="0"/>
          </a:p>
          <a:p>
            <a:endParaRPr lang="en-US" dirty="0"/>
          </a:p>
          <a:p>
            <a:endParaRPr lang="en-US" dirty="0"/>
          </a:p>
          <a:p>
            <a:r>
              <a:rPr lang="en-US" dirty="0"/>
              <a:t>Model 2:</a:t>
            </a:r>
          </a:p>
          <a:p>
            <a:endParaRPr lang="en-US" dirty="0"/>
          </a:p>
          <a:p>
            <a:endParaRPr lang="en-US" dirty="0"/>
          </a:p>
          <a:p>
            <a:r>
              <a:rPr lang="en-US" dirty="0"/>
              <a:t>Objective: Find the exact solution to these model equations in a simple periodic domain</a:t>
            </a:r>
          </a:p>
        </p:txBody>
      </p:sp>
      <p:pic>
        <p:nvPicPr>
          <p:cNvPr id="5" name="Picture 4">
            <a:extLst>
              <a:ext uri="{FF2B5EF4-FFF2-40B4-BE49-F238E27FC236}">
                <a16:creationId xmlns:a16="http://schemas.microsoft.com/office/drawing/2014/main" id="{CC2C1D49-1E19-F95F-0C66-D33CCA5C44DA}"/>
              </a:ext>
            </a:extLst>
          </p:cNvPr>
          <p:cNvPicPr>
            <a:picLocks noChangeAspect="1"/>
          </p:cNvPicPr>
          <p:nvPr/>
        </p:nvPicPr>
        <p:blipFill>
          <a:blip r:embed="rId2"/>
          <a:stretch>
            <a:fillRect/>
          </a:stretch>
        </p:blipFill>
        <p:spPr>
          <a:xfrm>
            <a:off x="2321560" y="1297432"/>
            <a:ext cx="2794000" cy="622300"/>
          </a:xfrm>
          <a:prstGeom prst="rect">
            <a:avLst/>
          </a:prstGeom>
        </p:spPr>
      </p:pic>
      <p:pic>
        <p:nvPicPr>
          <p:cNvPr id="6" name="Picture 5">
            <a:extLst>
              <a:ext uri="{FF2B5EF4-FFF2-40B4-BE49-F238E27FC236}">
                <a16:creationId xmlns:a16="http://schemas.microsoft.com/office/drawing/2014/main" id="{CD1F32B7-1E58-8783-C624-85CB7C05C757}"/>
              </a:ext>
            </a:extLst>
          </p:cNvPr>
          <p:cNvPicPr>
            <a:picLocks noChangeAspect="1"/>
          </p:cNvPicPr>
          <p:nvPr/>
        </p:nvPicPr>
        <p:blipFill>
          <a:blip r:embed="rId3"/>
          <a:stretch>
            <a:fillRect/>
          </a:stretch>
        </p:blipFill>
        <p:spPr>
          <a:xfrm>
            <a:off x="2492248" y="2905760"/>
            <a:ext cx="2794000" cy="622300"/>
          </a:xfrm>
          <a:prstGeom prst="rect">
            <a:avLst/>
          </a:prstGeom>
        </p:spPr>
      </p:pic>
    </p:spTree>
    <p:extLst>
      <p:ext uri="{BB962C8B-B14F-4D97-AF65-F5344CB8AC3E}">
        <p14:creationId xmlns:p14="http://schemas.microsoft.com/office/powerpoint/2010/main" val="6641512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35127F-2BC7-464D-1C9B-F55D30367A7F}"/>
              </a:ext>
            </a:extLst>
          </p:cNvPr>
          <p:cNvSpPr>
            <a:spLocks noGrp="1"/>
          </p:cNvSpPr>
          <p:nvPr>
            <p:ph type="title"/>
          </p:nvPr>
        </p:nvSpPr>
        <p:spPr/>
        <p:txBody>
          <a:bodyPr/>
          <a:lstStyle/>
          <a:p>
            <a:r>
              <a:rPr lang="en-US" dirty="0"/>
              <a:t>Model 1</a:t>
            </a:r>
          </a:p>
        </p:txBody>
      </p:sp>
      <p:sp>
        <p:nvSpPr>
          <p:cNvPr id="3" name="Slide Number Placeholder 2">
            <a:extLst>
              <a:ext uri="{FF2B5EF4-FFF2-40B4-BE49-F238E27FC236}">
                <a16:creationId xmlns:a16="http://schemas.microsoft.com/office/drawing/2014/main" id="{6CDF4538-26CA-F462-AFD7-D6671368F966}"/>
              </a:ext>
            </a:extLst>
          </p:cNvPr>
          <p:cNvSpPr>
            <a:spLocks noGrp="1"/>
          </p:cNvSpPr>
          <p:nvPr>
            <p:ph type="sldNum" sz="quarter" idx="10"/>
          </p:nvPr>
        </p:nvSpPr>
        <p:spPr/>
        <p:txBody>
          <a:bodyPr/>
          <a:lstStyle/>
          <a:p>
            <a:fld id="{4FAB73BC-B049-4115-A692-8D63A059BFB8}" type="slidenum">
              <a:rPr lang="en-US" smtClean="0"/>
              <a:pPr/>
              <a:t>29</a:t>
            </a:fld>
            <a:endParaRPr lang="en-US" dirty="0"/>
          </a:p>
        </p:txBody>
      </p:sp>
      <p:sp>
        <p:nvSpPr>
          <p:cNvPr id="4" name="Content Placeholder 3">
            <a:extLst>
              <a:ext uri="{FF2B5EF4-FFF2-40B4-BE49-F238E27FC236}">
                <a16:creationId xmlns:a16="http://schemas.microsoft.com/office/drawing/2014/main" id="{85FE6F3D-4EFE-0BBB-D37D-83B33D446F35}"/>
              </a:ext>
            </a:extLst>
          </p:cNvPr>
          <p:cNvSpPr>
            <a:spLocks noGrp="1"/>
          </p:cNvSpPr>
          <p:nvPr>
            <p:ph sz="quarter" idx="11"/>
          </p:nvPr>
        </p:nvSpPr>
        <p:spPr>
          <a:xfrm>
            <a:off x="647700" y="1409700"/>
            <a:ext cx="11049000" cy="5426812"/>
          </a:xfrm>
        </p:spPr>
        <p:txBody>
          <a:bodyPr>
            <a:normAutofit/>
          </a:bodyPr>
          <a:lstStyle/>
          <a:p>
            <a:r>
              <a:rPr lang="en-US" dirty="0">
                <a:effectLst/>
              </a:rPr>
              <a:t>Postulate an expression for the solution:</a:t>
            </a:r>
          </a:p>
          <a:p>
            <a:endParaRPr lang="en-US" dirty="0"/>
          </a:p>
          <a:p>
            <a:endParaRPr lang="en-US" dirty="0">
              <a:effectLst/>
            </a:endParaRPr>
          </a:p>
          <a:p>
            <a:r>
              <a:rPr lang="en-US" dirty="0">
                <a:effectLst/>
              </a:rPr>
              <a:t>Plug in the PDE: </a:t>
            </a:r>
          </a:p>
          <a:p>
            <a:endParaRPr lang="en-US" dirty="0"/>
          </a:p>
          <a:p>
            <a:endParaRPr lang="en-US" dirty="0"/>
          </a:p>
          <a:p>
            <a:r>
              <a:rPr lang="en-US" dirty="0">
                <a:effectLst/>
              </a:rPr>
              <a:t>to obtain </a:t>
            </a:r>
          </a:p>
          <a:p>
            <a:endParaRPr lang="en-US" dirty="0"/>
          </a:p>
          <a:p>
            <a:br>
              <a:rPr lang="en-US" dirty="0">
                <a:effectLst/>
              </a:rPr>
            </a:br>
            <a:r>
              <a:rPr lang="en-US" dirty="0">
                <a:effectLst/>
              </a:rPr>
              <a:t>This is satisfied if                                 , leading to the solution:</a:t>
            </a:r>
          </a:p>
          <a:p>
            <a:r>
              <a:rPr lang="en-US" dirty="0">
                <a:effectLst/>
              </a:rPr>
              <a:t> </a:t>
            </a:r>
          </a:p>
          <a:p>
            <a:endParaRPr lang="en-US" dirty="0"/>
          </a:p>
        </p:txBody>
      </p:sp>
      <p:pic>
        <p:nvPicPr>
          <p:cNvPr id="5" name="Picture 4">
            <a:extLst>
              <a:ext uri="{FF2B5EF4-FFF2-40B4-BE49-F238E27FC236}">
                <a16:creationId xmlns:a16="http://schemas.microsoft.com/office/drawing/2014/main" id="{88D0CBE1-80FC-AFA8-E89A-43DB0EB74DFA}"/>
              </a:ext>
            </a:extLst>
          </p:cNvPr>
          <p:cNvPicPr>
            <a:picLocks noChangeAspect="1"/>
          </p:cNvPicPr>
          <p:nvPr/>
        </p:nvPicPr>
        <p:blipFill>
          <a:blip r:embed="rId2"/>
          <a:stretch>
            <a:fillRect/>
          </a:stretch>
        </p:blipFill>
        <p:spPr>
          <a:xfrm>
            <a:off x="2736088" y="2438789"/>
            <a:ext cx="2794000" cy="622300"/>
          </a:xfrm>
          <a:prstGeom prst="rect">
            <a:avLst/>
          </a:prstGeom>
        </p:spPr>
      </p:pic>
      <p:pic>
        <p:nvPicPr>
          <p:cNvPr id="6" name="Picture 5">
            <a:extLst>
              <a:ext uri="{FF2B5EF4-FFF2-40B4-BE49-F238E27FC236}">
                <a16:creationId xmlns:a16="http://schemas.microsoft.com/office/drawing/2014/main" id="{3476CD7B-CD6E-21AF-E22A-FD1E5FD8B411}"/>
              </a:ext>
            </a:extLst>
          </p:cNvPr>
          <p:cNvPicPr>
            <a:picLocks noChangeAspect="1"/>
          </p:cNvPicPr>
          <p:nvPr/>
        </p:nvPicPr>
        <p:blipFill>
          <a:blip r:embed="rId3"/>
          <a:stretch>
            <a:fillRect/>
          </a:stretch>
        </p:blipFill>
        <p:spPr>
          <a:xfrm>
            <a:off x="2012950" y="3796912"/>
            <a:ext cx="4635500" cy="317500"/>
          </a:xfrm>
          <a:prstGeom prst="rect">
            <a:avLst/>
          </a:prstGeom>
        </p:spPr>
      </p:pic>
      <p:pic>
        <p:nvPicPr>
          <p:cNvPr id="7" name="Picture 6">
            <a:extLst>
              <a:ext uri="{FF2B5EF4-FFF2-40B4-BE49-F238E27FC236}">
                <a16:creationId xmlns:a16="http://schemas.microsoft.com/office/drawing/2014/main" id="{65E6DFCA-2BFE-8270-F431-98F9B280326F}"/>
              </a:ext>
            </a:extLst>
          </p:cNvPr>
          <p:cNvPicPr>
            <a:picLocks noChangeAspect="1"/>
          </p:cNvPicPr>
          <p:nvPr/>
        </p:nvPicPr>
        <p:blipFill>
          <a:blip r:embed="rId4"/>
          <a:stretch>
            <a:fillRect/>
          </a:stretch>
        </p:blipFill>
        <p:spPr>
          <a:xfrm>
            <a:off x="2827020" y="4883211"/>
            <a:ext cx="1905000" cy="304800"/>
          </a:xfrm>
          <a:prstGeom prst="rect">
            <a:avLst/>
          </a:prstGeom>
        </p:spPr>
      </p:pic>
      <p:pic>
        <p:nvPicPr>
          <p:cNvPr id="8" name="Picture 7">
            <a:extLst>
              <a:ext uri="{FF2B5EF4-FFF2-40B4-BE49-F238E27FC236}">
                <a16:creationId xmlns:a16="http://schemas.microsoft.com/office/drawing/2014/main" id="{A8F1D737-89B2-85D3-1700-B726DD8C0499}"/>
              </a:ext>
            </a:extLst>
          </p:cNvPr>
          <p:cNvPicPr>
            <a:picLocks noChangeAspect="1"/>
          </p:cNvPicPr>
          <p:nvPr/>
        </p:nvPicPr>
        <p:blipFill>
          <a:blip r:embed="rId5"/>
          <a:stretch>
            <a:fillRect/>
          </a:stretch>
        </p:blipFill>
        <p:spPr>
          <a:xfrm>
            <a:off x="4051300" y="5643961"/>
            <a:ext cx="5194300" cy="368300"/>
          </a:xfrm>
          <a:prstGeom prst="rect">
            <a:avLst/>
          </a:prstGeom>
        </p:spPr>
      </p:pic>
      <p:pic>
        <p:nvPicPr>
          <p:cNvPr id="9" name="Picture 8">
            <a:extLst>
              <a:ext uri="{FF2B5EF4-FFF2-40B4-BE49-F238E27FC236}">
                <a16:creationId xmlns:a16="http://schemas.microsoft.com/office/drawing/2014/main" id="{B6A8E768-C9DF-B0A9-5837-5B6E9D8F2CBD}"/>
              </a:ext>
            </a:extLst>
          </p:cNvPr>
          <p:cNvPicPr>
            <a:picLocks noChangeAspect="1"/>
          </p:cNvPicPr>
          <p:nvPr/>
        </p:nvPicPr>
        <p:blipFill>
          <a:blip r:embed="rId6"/>
          <a:stretch>
            <a:fillRect/>
          </a:stretch>
        </p:blipFill>
        <p:spPr>
          <a:xfrm>
            <a:off x="5693664" y="1399647"/>
            <a:ext cx="1917700" cy="330200"/>
          </a:xfrm>
          <a:prstGeom prst="rect">
            <a:avLst/>
          </a:prstGeom>
        </p:spPr>
      </p:pic>
    </p:spTree>
    <p:extLst>
      <p:ext uri="{BB962C8B-B14F-4D97-AF65-F5344CB8AC3E}">
        <p14:creationId xmlns:p14="http://schemas.microsoft.com/office/powerpoint/2010/main" val="2865568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4ED879-881D-46E9-F57E-1B45305928E0}"/>
              </a:ext>
            </a:extLst>
          </p:cNvPr>
          <p:cNvSpPr>
            <a:spLocks noGrp="1"/>
          </p:cNvSpPr>
          <p:nvPr>
            <p:ph type="title"/>
          </p:nvPr>
        </p:nvSpPr>
        <p:spPr/>
        <p:txBody>
          <a:bodyPr/>
          <a:lstStyle/>
          <a:p>
            <a:r>
              <a:rPr lang="en-US" dirty="0"/>
              <a:t>One Dimensional Temporal, Advection-Diffusion Equation</a:t>
            </a:r>
            <a:br>
              <a:rPr lang="en-US" dirty="0"/>
            </a:br>
            <a:r>
              <a:rPr lang="en-US" dirty="0"/>
              <a:t>Passive Scalar Transport</a:t>
            </a:r>
          </a:p>
        </p:txBody>
      </p:sp>
      <p:sp>
        <p:nvSpPr>
          <p:cNvPr id="3" name="Slide Number Placeholder 2">
            <a:extLst>
              <a:ext uri="{FF2B5EF4-FFF2-40B4-BE49-F238E27FC236}">
                <a16:creationId xmlns:a16="http://schemas.microsoft.com/office/drawing/2014/main" id="{3E7AFF07-E63B-90DF-3CF5-6121F4C3B4EA}"/>
              </a:ext>
            </a:extLst>
          </p:cNvPr>
          <p:cNvSpPr>
            <a:spLocks noGrp="1"/>
          </p:cNvSpPr>
          <p:nvPr>
            <p:ph type="sldNum" sz="quarter" idx="10"/>
          </p:nvPr>
        </p:nvSpPr>
        <p:spPr/>
        <p:txBody>
          <a:bodyPr/>
          <a:lstStyle/>
          <a:p>
            <a:fld id="{4FAB73BC-B049-4115-A692-8D63A059BFB8}" type="slidenum">
              <a:rPr lang="en-US" smtClean="0"/>
              <a:pPr/>
              <a:t>3</a:t>
            </a:fld>
            <a:endParaRPr lang="en-US" dirty="0"/>
          </a:p>
        </p:txBody>
      </p:sp>
      <p:sp>
        <p:nvSpPr>
          <p:cNvPr id="4" name="Content Placeholder 3">
            <a:extLst>
              <a:ext uri="{FF2B5EF4-FFF2-40B4-BE49-F238E27FC236}">
                <a16:creationId xmlns:a16="http://schemas.microsoft.com/office/drawing/2014/main" id="{F53A22B0-E3DA-CA41-09D5-192B091D6AFC}"/>
              </a:ext>
            </a:extLst>
          </p:cNvPr>
          <p:cNvSpPr>
            <a:spLocks noGrp="1"/>
          </p:cNvSpPr>
          <p:nvPr>
            <p:ph sz="quarter" idx="11"/>
          </p:nvPr>
        </p:nvSpPr>
        <p:spPr>
          <a:xfrm>
            <a:off x="647700" y="1409700"/>
            <a:ext cx="11049000" cy="5426812"/>
          </a:xfrm>
        </p:spPr>
        <p:txBody>
          <a:bodyPr/>
          <a:lstStyle/>
          <a:p>
            <a:pPr marL="342900" indent="-342900">
              <a:buFont typeface="Arial" panose="020B0604020202020204" pitchFamily="34" charset="0"/>
              <a:buChar char="•"/>
            </a:pPr>
            <a:r>
              <a:rPr lang="en-US" dirty="0"/>
              <a:t>Let us assume that the problem is defined in a one-dimensional configuration, and that the pollutant concentration is given by, </a:t>
            </a:r>
            <a:r>
              <a:rPr lang="en-US" dirty="0">
                <a:latin typeface="Symbol" pitchFamily="2" charset="2"/>
              </a:rPr>
              <a:t>f</a:t>
            </a:r>
            <a:r>
              <a:rPr lang="en-US" dirty="0"/>
              <a:t>(</a:t>
            </a:r>
            <a:r>
              <a:rPr lang="en-US" dirty="0" err="1"/>
              <a:t>x,t</a:t>
            </a:r>
            <a:r>
              <a:rPr lang="en-US" dirty="0"/>
              <a:t>)</a:t>
            </a:r>
          </a:p>
          <a:p>
            <a:pPr marL="342900" indent="-342900">
              <a:buFont typeface="Arial" panose="020B0604020202020204" pitchFamily="34" charset="0"/>
              <a:buChar char="•"/>
            </a:pPr>
            <a:r>
              <a:rPr lang="en-US" dirty="0">
                <a:effectLst/>
              </a:rPr>
              <a:t>Given an initial distribution of the pollutant </a:t>
            </a:r>
            <a:r>
              <a:rPr lang="en-US" dirty="0">
                <a:effectLst/>
                <a:latin typeface="Symbol" pitchFamily="2" charset="2"/>
              </a:rPr>
              <a:t>f</a:t>
            </a:r>
            <a:r>
              <a:rPr lang="en-US" dirty="0"/>
              <a:t>(</a:t>
            </a:r>
            <a:r>
              <a:rPr lang="en-US" dirty="0" err="1"/>
              <a:t>x,t</a:t>
            </a:r>
            <a:r>
              <a:rPr lang="en-US" dirty="0"/>
              <a:t> = T</a:t>
            </a:r>
            <a:r>
              <a:rPr lang="en-US" baseline="-25000" dirty="0"/>
              <a:t>o</a:t>
            </a:r>
            <a:r>
              <a:rPr lang="en-US" dirty="0"/>
              <a:t>), w</a:t>
            </a:r>
            <a:r>
              <a:rPr lang="en-US" dirty="0">
                <a:effectLst/>
              </a:rPr>
              <a:t>e can evaluate the concentration at any later time T</a:t>
            </a:r>
            <a:r>
              <a:rPr lang="en-US" baseline="-25000" dirty="0"/>
              <a:t>1</a:t>
            </a:r>
            <a:r>
              <a:rPr lang="en-US" dirty="0">
                <a:effectLst/>
              </a:rPr>
              <a:t> through solving a partial differential equation of the form:</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effectLst/>
            </a:endParaRP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Above, the air velocity </a:t>
            </a:r>
            <a:r>
              <a:rPr lang="en-US" i="1" dirty="0"/>
              <a:t>v </a:t>
            </a:r>
            <a:r>
              <a:rPr lang="en-US" i="1" u="sng" dirty="0"/>
              <a:t>is constant</a:t>
            </a:r>
          </a:p>
          <a:p>
            <a:pPr marL="342900" indent="-342900">
              <a:buFont typeface="Arial" panose="020B0604020202020204" pitchFamily="34" charset="0"/>
              <a:buChar char="•"/>
            </a:pPr>
            <a:r>
              <a:rPr lang="en-US" dirty="0"/>
              <a:t>Diffusion is characterized by a constant diffusivity </a:t>
            </a:r>
            <a:r>
              <a:rPr lang="en-US" dirty="0">
                <a:latin typeface="Symbol" pitchFamily="2" charset="2"/>
              </a:rPr>
              <a:t>n, </a:t>
            </a:r>
            <a:r>
              <a:rPr lang="en-US" dirty="0"/>
              <a:t>(m</a:t>
            </a:r>
            <a:r>
              <a:rPr lang="en-US" baseline="30000" dirty="0"/>
              <a:t>2</a:t>
            </a:r>
            <a:r>
              <a:rPr lang="en-US" dirty="0"/>
              <a:t>/2) </a:t>
            </a:r>
            <a:endParaRPr lang="en-US" dirty="0">
              <a:latin typeface="Symbol" pitchFamily="2" charset="2"/>
            </a:endParaRPr>
          </a:p>
        </p:txBody>
      </p:sp>
      <p:pic>
        <p:nvPicPr>
          <p:cNvPr id="5" name="Picture 4">
            <a:extLst>
              <a:ext uri="{FF2B5EF4-FFF2-40B4-BE49-F238E27FC236}">
                <a16:creationId xmlns:a16="http://schemas.microsoft.com/office/drawing/2014/main" id="{9A95783F-5F5A-8FF4-04C0-39D7CDD68914}"/>
              </a:ext>
            </a:extLst>
          </p:cNvPr>
          <p:cNvPicPr>
            <a:picLocks noChangeAspect="1"/>
          </p:cNvPicPr>
          <p:nvPr/>
        </p:nvPicPr>
        <p:blipFill>
          <a:blip r:embed="rId2"/>
          <a:stretch>
            <a:fillRect/>
          </a:stretch>
        </p:blipFill>
        <p:spPr>
          <a:xfrm>
            <a:off x="9271000" y="2911526"/>
            <a:ext cx="2273300" cy="622300"/>
          </a:xfrm>
          <a:prstGeom prst="rect">
            <a:avLst/>
          </a:prstGeom>
        </p:spPr>
      </p:pic>
      <p:pic>
        <p:nvPicPr>
          <p:cNvPr id="10" name="Picture 9">
            <a:extLst>
              <a:ext uri="{FF2B5EF4-FFF2-40B4-BE49-F238E27FC236}">
                <a16:creationId xmlns:a16="http://schemas.microsoft.com/office/drawing/2014/main" id="{0F29AAA6-A92C-2413-9567-91B343F95A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2143" y="2993822"/>
            <a:ext cx="4087091" cy="2743200"/>
          </a:xfrm>
          <a:prstGeom prst="rect">
            <a:avLst/>
          </a:prstGeom>
        </p:spPr>
      </p:pic>
      <p:pic>
        <p:nvPicPr>
          <p:cNvPr id="11" name="Picture 10">
            <a:extLst>
              <a:ext uri="{FF2B5EF4-FFF2-40B4-BE49-F238E27FC236}">
                <a16:creationId xmlns:a16="http://schemas.microsoft.com/office/drawing/2014/main" id="{ADAB6C45-1705-BACE-52C1-81572D0722B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52857" y="2993822"/>
            <a:ext cx="4087091" cy="2743200"/>
          </a:xfrm>
          <a:prstGeom prst="rect">
            <a:avLst/>
          </a:prstGeom>
        </p:spPr>
      </p:pic>
      <p:sp>
        <p:nvSpPr>
          <p:cNvPr id="12" name="Content Placeholder 3">
            <a:extLst>
              <a:ext uri="{FF2B5EF4-FFF2-40B4-BE49-F238E27FC236}">
                <a16:creationId xmlns:a16="http://schemas.microsoft.com/office/drawing/2014/main" id="{7A725F1D-91A5-5203-E190-AF0BCB60F06E}"/>
              </a:ext>
            </a:extLst>
          </p:cNvPr>
          <p:cNvSpPr txBox="1">
            <a:spLocks/>
          </p:cNvSpPr>
          <p:nvPr/>
        </p:nvSpPr>
        <p:spPr>
          <a:xfrm>
            <a:off x="9095877" y="4570070"/>
            <a:ext cx="2851404" cy="1769770"/>
          </a:xfrm>
          <a:prstGeom prst="rect">
            <a:avLst/>
          </a:prstGeom>
        </p:spPr>
        <p:txBody>
          <a:bodyPr vert="horz" lIns="0" tIns="45720" rIns="0" bIns="45720" rtlCol="0">
            <a:normAutofit/>
          </a:bodyPr>
          <a:lstStyle>
            <a:lvl1pPr marL="0" indent="0" algn="l" defTabSz="914400" rtl="0" eaLnBrk="1" latinLnBrk="0" hangingPunct="1">
              <a:lnSpc>
                <a:spcPct val="90000"/>
              </a:lnSpc>
              <a:spcBef>
                <a:spcPts val="1000"/>
              </a:spcBef>
              <a:buClr>
                <a:schemeClr val="accent1"/>
              </a:buClr>
              <a:buFont typeface="Arial" panose="020B0604020202020204" pitchFamily="34" charset="0"/>
              <a:buNone/>
              <a:defRPr sz="20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38404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8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56692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6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74980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4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4pPr>
            <a:lvl5pPr marL="93268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2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Initial Condition:</a:t>
            </a:r>
          </a:p>
          <a:p>
            <a:pPr marL="342900" indent="-342900">
              <a:buFont typeface="Arial" panose="020B0604020202020204" pitchFamily="34" charset="0"/>
              <a:buChar char="•"/>
            </a:pPr>
            <a:r>
              <a:rPr lang="en-US" dirty="0"/>
              <a:t>Gaussian</a:t>
            </a:r>
          </a:p>
          <a:p>
            <a:r>
              <a:rPr lang="en-US" dirty="0"/>
              <a:t>Boundary Condition: </a:t>
            </a:r>
          </a:p>
          <a:p>
            <a:pPr marL="342900" indent="-342900">
              <a:buFont typeface="Arial" panose="020B0604020202020204" pitchFamily="34" charset="0"/>
              <a:buChar char="•"/>
            </a:pPr>
            <a:r>
              <a:rPr lang="en-US" dirty="0"/>
              <a:t>Domain is periodic </a:t>
            </a:r>
          </a:p>
        </p:txBody>
      </p:sp>
    </p:spTree>
    <p:extLst>
      <p:ext uri="{BB962C8B-B14F-4D97-AF65-F5344CB8AC3E}">
        <p14:creationId xmlns:p14="http://schemas.microsoft.com/office/powerpoint/2010/main" val="3473207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35127F-2BC7-464D-1C9B-F55D30367A7F}"/>
              </a:ext>
            </a:extLst>
          </p:cNvPr>
          <p:cNvSpPr>
            <a:spLocks noGrp="1"/>
          </p:cNvSpPr>
          <p:nvPr>
            <p:ph type="title"/>
          </p:nvPr>
        </p:nvSpPr>
        <p:spPr/>
        <p:txBody>
          <a:bodyPr/>
          <a:lstStyle/>
          <a:p>
            <a:r>
              <a:rPr lang="en-US" dirty="0"/>
              <a:t>Model 1</a:t>
            </a:r>
          </a:p>
        </p:txBody>
      </p:sp>
      <p:sp>
        <p:nvSpPr>
          <p:cNvPr id="3" name="Slide Number Placeholder 2">
            <a:extLst>
              <a:ext uri="{FF2B5EF4-FFF2-40B4-BE49-F238E27FC236}">
                <a16:creationId xmlns:a16="http://schemas.microsoft.com/office/drawing/2014/main" id="{6CDF4538-26CA-F462-AFD7-D6671368F966}"/>
              </a:ext>
            </a:extLst>
          </p:cNvPr>
          <p:cNvSpPr>
            <a:spLocks noGrp="1"/>
          </p:cNvSpPr>
          <p:nvPr>
            <p:ph type="sldNum" sz="quarter" idx="10"/>
          </p:nvPr>
        </p:nvSpPr>
        <p:spPr/>
        <p:txBody>
          <a:bodyPr/>
          <a:lstStyle/>
          <a:p>
            <a:fld id="{4FAB73BC-B049-4115-A692-8D63A059BFB8}" type="slidenum">
              <a:rPr lang="en-US" smtClean="0"/>
              <a:pPr/>
              <a:t>30</a:t>
            </a:fld>
            <a:endParaRPr lang="en-US" dirty="0"/>
          </a:p>
        </p:txBody>
      </p:sp>
      <p:sp>
        <p:nvSpPr>
          <p:cNvPr id="4" name="Content Placeholder 3">
            <a:extLst>
              <a:ext uri="{FF2B5EF4-FFF2-40B4-BE49-F238E27FC236}">
                <a16:creationId xmlns:a16="http://schemas.microsoft.com/office/drawing/2014/main" id="{85FE6F3D-4EFE-0BBB-D37D-83B33D446F35}"/>
              </a:ext>
            </a:extLst>
          </p:cNvPr>
          <p:cNvSpPr>
            <a:spLocks noGrp="1"/>
          </p:cNvSpPr>
          <p:nvPr>
            <p:ph sz="quarter" idx="11"/>
          </p:nvPr>
        </p:nvSpPr>
        <p:spPr>
          <a:xfrm>
            <a:off x="647700" y="1409700"/>
            <a:ext cx="11049000" cy="5426812"/>
          </a:xfrm>
        </p:spPr>
        <p:txBody>
          <a:bodyPr>
            <a:normAutofit/>
          </a:bodyPr>
          <a:lstStyle/>
          <a:p>
            <a:r>
              <a:rPr lang="en-US" dirty="0">
                <a:effectLst/>
              </a:rPr>
              <a:t>Postulate an expression for the solution:</a:t>
            </a:r>
          </a:p>
          <a:p>
            <a:endParaRPr lang="en-US" dirty="0"/>
          </a:p>
          <a:p>
            <a:endParaRPr lang="en-US" dirty="0">
              <a:effectLst/>
            </a:endParaRPr>
          </a:p>
          <a:p>
            <a:r>
              <a:rPr lang="en-US" dirty="0">
                <a:effectLst/>
              </a:rPr>
              <a:t>Plug in the PDE: </a:t>
            </a:r>
          </a:p>
          <a:p>
            <a:endParaRPr lang="en-US" dirty="0"/>
          </a:p>
          <a:p>
            <a:endParaRPr lang="en-US" dirty="0"/>
          </a:p>
          <a:p>
            <a:r>
              <a:rPr lang="en-US" dirty="0">
                <a:effectLst/>
              </a:rPr>
              <a:t>to obtain </a:t>
            </a:r>
          </a:p>
          <a:p>
            <a:endParaRPr lang="en-US" dirty="0"/>
          </a:p>
          <a:p>
            <a:br>
              <a:rPr lang="en-US" dirty="0">
                <a:effectLst/>
              </a:rPr>
            </a:br>
            <a:r>
              <a:rPr lang="en-US" dirty="0">
                <a:effectLst/>
              </a:rPr>
              <a:t>This is satisfied if                                 , leading to the solution:</a:t>
            </a:r>
          </a:p>
          <a:p>
            <a:r>
              <a:rPr lang="en-US" dirty="0">
                <a:effectLst/>
              </a:rPr>
              <a:t> </a:t>
            </a:r>
          </a:p>
          <a:p>
            <a:endParaRPr lang="en-US" dirty="0"/>
          </a:p>
        </p:txBody>
      </p:sp>
      <p:pic>
        <p:nvPicPr>
          <p:cNvPr id="5" name="Picture 4">
            <a:extLst>
              <a:ext uri="{FF2B5EF4-FFF2-40B4-BE49-F238E27FC236}">
                <a16:creationId xmlns:a16="http://schemas.microsoft.com/office/drawing/2014/main" id="{88D0CBE1-80FC-AFA8-E89A-43DB0EB74DFA}"/>
              </a:ext>
            </a:extLst>
          </p:cNvPr>
          <p:cNvPicPr>
            <a:picLocks noChangeAspect="1"/>
          </p:cNvPicPr>
          <p:nvPr/>
        </p:nvPicPr>
        <p:blipFill>
          <a:blip r:embed="rId2"/>
          <a:stretch>
            <a:fillRect/>
          </a:stretch>
        </p:blipFill>
        <p:spPr>
          <a:xfrm>
            <a:off x="2736088" y="2438789"/>
            <a:ext cx="2794000" cy="622300"/>
          </a:xfrm>
          <a:prstGeom prst="rect">
            <a:avLst/>
          </a:prstGeom>
        </p:spPr>
      </p:pic>
      <p:pic>
        <p:nvPicPr>
          <p:cNvPr id="6" name="Picture 5">
            <a:extLst>
              <a:ext uri="{FF2B5EF4-FFF2-40B4-BE49-F238E27FC236}">
                <a16:creationId xmlns:a16="http://schemas.microsoft.com/office/drawing/2014/main" id="{3476CD7B-CD6E-21AF-E22A-FD1E5FD8B411}"/>
              </a:ext>
            </a:extLst>
          </p:cNvPr>
          <p:cNvPicPr>
            <a:picLocks noChangeAspect="1"/>
          </p:cNvPicPr>
          <p:nvPr/>
        </p:nvPicPr>
        <p:blipFill>
          <a:blip r:embed="rId3"/>
          <a:stretch>
            <a:fillRect/>
          </a:stretch>
        </p:blipFill>
        <p:spPr>
          <a:xfrm>
            <a:off x="2012950" y="3796912"/>
            <a:ext cx="4635500" cy="317500"/>
          </a:xfrm>
          <a:prstGeom prst="rect">
            <a:avLst/>
          </a:prstGeom>
        </p:spPr>
      </p:pic>
      <p:pic>
        <p:nvPicPr>
          <p:cNvPr id="7" name="Picture 6">
            <a:extLst>
              <a:ext uri="{FF2B5EF4-FFF2-40B4-BE49-F238E27FC236}">
                <a16:creationId xmlns:a16="http://schemas.microsoft.com/office/drawing/2014/main" id="{65E6DFCA-2BFE-8270-F431-98F9B280326F}"/>
              </a:ext>
            </a:extLst>
          </p:cNvPr>
          <p:cNvPicPr>
            <a:picLocks noChangeAspect="1"/>
          </p:cNvPicPr>
          <p:nvPr/>
        </p:nvPicPr>
        <p:blipFill>
          <a:blip r:embed="rId4"/>
          <a:stretch>
            <a:fillRect/>
          </a:stretch>
        </p:blipFill>
        <p:spPr>
          <a:xfrm>
            <a:off x="2827020" y="4883211"/>
            <a:ext cx="1905000" cy="304800"/>
          </a:xfrm>
          <a:prstGeom prst="rect">
            <a:avLst/>
          </a:prstGeom>
        </p:spPr>
      </p:pic>
      <p:pic>
        <p:nvPicPr>
          <p:cNvPr id="8" name="Picture 7">
            <a:extLst>
              <a:ext uri="{FF2B5EF4-FFF2-40B4-BE49-F238E27FC236}">
                <a16:creationId xmlns:a16="http://schemas.microsoft.com/office/drawing/2014/main" id="{A8F1D737-89B2-85D3-1700-B726DD8C0499}"/>
              </a:ext>
            </a:extLst>
          </p:cNvPr>
          <p:cNvPicPr>
            <a:picLocks noChangeAspect="1"/>
          </p:cNvPicPr>
          <p:nvPr/>
        </p:nvPicPr>
        <p:blipFill>
          <a:blip r:embed="rId5"/>
          <a:stretch>
            <a:fillRect/>
          </a:stretch>
        </p:blipFill>
        <p:spPr>
          <a:xfrm>
            <a:off x="4051300" y="5643961"/>
            <a:ext cx="5194300" cy="368300"/>
          </a:xfrm>
          <a:prstGeom prst="rect">
            <a:avLst/>
          </a:prstGeom>
        </p:spPr>
      </p:pic>
      <p:pic>
        <p:nvPicPr>
          <p:cNvPr id="9" name="Picture 8">
            <a:extLst>
              <a:ext uri="{FF2B5EF4-FFF2-40B4-BE49-F238E27FC236}">
                <a16:creationId xmlns:a16="http://schemas.microsoft.com/office/drawing/2014/main" id="{B6A8E768-C9DF-B0A9-5837-5B6E9D8F2CBD}"/>
              </a:ext>
            </a:extLst>
          </p:cNvPr>
          <p:cNvPicPr>
            <a:picLocks noChangeAspect="1"/>
          </p:cNvPicPr>
          <p:nvPr/>
        </p:nvPicPr>
        <p:blipFill>
          <a:blip r:embed="rId6"/>
          <a:stretch>
            <a:fillRect/>
          </a:stretch>
        </p:blipFill>
        <p:spPr>
          <a:xfrm>
            <a:off x="5693664" y="1399647"/>
            <a:ext cx="1917700" cy="330200"/>
          </a:xfrm>
          <a:prstGeom prst="rect">
            <a:avLst/>
          </a:prstGeom>
        </p:spPr>
      </p:pic>
      <p:sp>
        <p:nvSpPr>
          <p:cNvPr id="11" name="Oval 10">
            <a:extLst>
              <a:ext uri="{FF2B5EF4-FFF2-40B4-BE49-F238E27FC236}">
                <a16:creationId xmlns:a16="http://schemas.microsoft.com/office/drawing/2014/main" id="{0949873C-1DE2-F616-5589-0510A3F1F787}"/>
              </a:ext>
            </a:extLst>
          </p:cNvPr>
          <p:cNvSpPr/>
          <p:nvPr/>
        </p:nvSpPr>
        <p:spPr>
          <a:xfrm>
            <a:off x="8497824" y="5340096"/>
            <a:ext cx="914400" cy="914400"/>
          </a:xfrm>
          <a:prstGeom prst="ellipse">
            <a:avLst/>
          </a:prstGeom>
          <a:solidFill>
            <a:schemeClr val="accent1">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4580045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35127F-2BC7-464D-1C9B-F55D30367A7F}"/>
              </a:ext>
            </a:extLst>
          </p:cNvPr>
          <p:cNvSpPr>
            <a:spLocks noGrp="1"/>
          </p:cNvSpPr>
          <p:nvPr>
            <p:ph type="title"/>
          </p:nvPr>
        </p:nvSpPr>
        <p:spPr/>
        <p:txBody>
          <a:bodyPr/>
          <a:lstStyle/>
          <a:p>
            <a:r>
              <a:rPr lang="en-US" dirty="0"/>
              <a:t>Model 2</a:t>
            </a:r>
          </a:p>
        </p:txBody>
      </p:sp>
      <p:sp>
        <p:nvSpPr>
          <p:cNvPr id="3" name="Slide Number Placeholder 2">
            <a:extLst>
              <a:ext uri="{FF2B5EF4-FFF2-40B4-BE49-F238E27FC236}">
                <a16:creationId xmlns:a16="http://schemas.microsoft.com/office/drawing/2014/main" id="{6CDF4538-26CA-F462-AFD7-D6671368F966}"/>
              </a:ext>
            </a:extLst>
          </p:cNvPr>
          <p:cNvSpPr>
            <a:spLocks noGrp="1"/>
          </p:cNvSpPr>
          <p:nvPr>
            <p:ph type="sldNum" sz="quarter" idx="10"/>
          </p:nvPr>
        </p:nvSpPr>
        <p:spPr/>
        <p:txBody>
          <a:bodyPr/>
          <a:lstStyle/>
          <a:p>
            <a:fld id="{4FAB73BC-B049-4115-A692-8D63A059BFB8}" type="slidenum">
              <a:rPr lang="en-US" smtClean="0"/>
              <a:pPr/>
              <a:t>31</a:t>
            </a:fld>
            <a:endParaRPr lang="en-US" dirty="0"/>
          </a:p>
        </p:txBody>
      </p:sp>
      <p:sp>
        <p:nvSpPr>
          <p:cNvPr id="4" name="Content Placeholder 3">
            <a:extLst>
              <a:ext uri="{FF2B5EF4-FFF2-40B4-BE49-F238E27FC236}">
                <a16:creationId xmlns:a16="http://schemas.microsoft.com/office/drawing/2014/main" id="{85FE6F3D-4EFE-0BBB-D37D-83B33D446F35}"/>
              </a:ext>
            </a:extLst>
          </p:cNvPr>
          <p:cNvSpPr>
            <a:spLocks noGrp="1"/>
          </p:cNvSpPr>
          <p:nvPr>
            <p:ph sz="quarter" idx="11"/>
          </p:nvPr>
        </p:nvSpPr>
        <p:spPr>
          <a:xfrm>
            <a:off x="647700" y="1409700"/>
            <a:ext cx="11049000" cy="5426812"/>
          </a:xfrm>
        </p:spPr>
        <p:txBody>
          <a:bodyPr>
            <a:normAutofit/>
          </a:bodyPr>
          <a:lstStyle/>
          <a:p>
            <a:r>
              <a:rPr lang="en-US" dirty="0">
                <a:effectLst/>
              </a:rPr>
              <a:t>Postulate an expression for the solution:</a:t>
            </a:r>
          </a:p>
          <a:p>
            <a:endParaRPr lang="en-US" dirty="0"/>
          </a:p>
          <a:p>
            <a:endParaRPr lang="en-US" dirty="0">
              <a:effectLst/>
            </a:endParaRPr>
          </a:p>
          <a:p>
            <a:r>
              <a:rPr lang="en-US" dirty="0">
                <a:effectLst/>
              </a:rPr>
              <a:t>Plug in the PDE: </a:t>
            </a:r>
          </a:p>
          <a:p>
            <a:endParaRPr lang="en-US" dirty="0"/>
          </a:p>
          <a:p>
            <a:endParaRPr lang="en-US" dirty="0"/>
          </a:p>
          <a:p>
            <a:r>
              <a:rPr lang="en-US" dirty="0">
                <a:effectLst/>
              </a:rPr>
              <a:t>to obtain </a:t>
            </a:r>
          </a:p>
          <a:p>
            <a:endParaRPr lang="en-US" dirty="0"/>
          </a:p>
          <a:p>
            <a:br>
              <a:rPr lang="en-US" dirty="0">
                <a:effectLst/>
              </a:rPr>
            </a:br>
            <a:r>
              <a:rPr lang="en-US" dirty="0">
                <a:effectLst/>
              </a:rPr>
              <a:t>This is satisfied if                                 , leading to the solution:</a:t>
            </a:r>
          </a:p>
          <a:p>
            <a:r>
              <a:rPr lang="en-US" dirty="0">
                <a:effectLst/>
              </a:rPr>
              <a:t> </a:t>
            </a:r>
          </a:p>
          <a:p>
            <a:endParaRPr lang="en-US" dirty="0"/>
          </a:p>
        </p:txBody>
      </p:sp>
      <p:pic>
        <p:nvPicPr>
          <p:cNvPr id="9" name="Picture 8">
            <a:extLst>
              <a:ext uri="{FF2B5EF4-FFF2-40B4-BE49-F238E27FC236}">
                <a16:creationId xmlns:a16="http://schemas.microsoft.com/office/drawing/2014/main" id="{B6A8E768-C9DF-B0A9-5837-5B6E9D8F2CBD}"/>
              </a:ext>
            </a:extLst>
          </p:cNvPr>
          <p:cNvPicPr>
            <a:picLocks noChangeAspect="1"/>
          </p:cNvPicPr>
          <p:nvPr/>
        </p:nvPicPr>
        <p:blipFill>
          <a:blip r:embed="rId2"/>
          <a:stretch>
            <a:fillRect/>
          </a:stretch>
        </p:blipFill>
        <p:spPr>
          <a:xfrm>
            <a:off x="5693664" y="1399647"/>
            <a:ext cx="1917700" cy="330200"/>
          </a:xfrm>
          <a:prstGeom prst="rect">
            <a:avLst/>
          </a:prstGeom>
        </p:spPr>
      </p:pic>
      <p:pic>
        <p:nvPicPr>
          <p:cNvPr id="10" name="Picture 9">
            <a:extLst>
              <a:ext uri="{FF2B5EF4-FFF2-40B4-BE49-F238E27FC236}">
                <a16:creationId xmlns:a16="http://schemas.microsoft.com/office/drawing/2014/main" id="{134866FD-EBF3-D901-2477-0AAF9259AD74}"/>
              </a:ext>
            </a:extLst>
          </p:cNvPr>
          <p:cNvPicPr>
            <a:picLocks noChangeAspect="1"/>
          </p:cNvPicPr>
          <p:nvPr/>
        </p:nvPicPr>
        <p:blipFill>
          <a:blip r:embed="rId3"/>
          <a:stretch>
            <a:fillRect/>
          </a:stretch>
        </p:blipFill>
        <p:spPr>
          <a:xfrm>
            <a:off x="2827020" y="2438788"/>
            <a:ext cx="2794000" cy="622300"/>
          </a:xfrm>
          <a:prstGeom prst="rect">
            <a:avLst/>
          </a:prstGeom>
        </p:spPr>
      </p:pic>
      <p:pic>
        <p:nvPicPr>
          <p:cNvPr id="11" name="Picture 10">
            <a:extLst>
              <a:ext uri="{FF2B5EF4-FFF2-40B4-BE49-F238E27FC236}">
                <a16:creationId xmlns:a16="http://schemas.microsoft.com/office/drawing/2014/main" id="{67D51509-B55D-3B40-7DCD-0DDA5C58416F}"/>
              </a:ext>
            </a:extLst>
          </p:cNvPr>
          <p:cNvPicPr>
            <a:picLocks noChangeAspect="1"/>
          </p:cNvPicPr>
          <p:nvPr/>
        </p:nvPicPr>
        <p:blipFill>
          <a:blip r:embed="rId4"/>
          <a:stretch>
            <a:fillRect/>
          </a:stretch>
        </p:blipFill>
        <p:spPr>
          <a:xfrm>
            <a:off x="2209800" y="3805606"/>
            <a:ext cx="4724400" cy="317500"/>
          </a:xfrm>
          <a:prstGeom prst="rect">
            <a:avLst/>
          </a:prstGeom>
        </p:spPr>
      </p:pic>
      <p:pic>
        <p:nvPicPr>
          <p:cNvPr id="12" name="Picture 11">
            <a:extLst>
              <a:ext uri="{FF2B5EF4-FFF2-40B4-BE49-F238E27FC236}">
                <a16:creationId xmlns:a16="http://schemas.microsoft.com/office/drawing/2014/main" id="{340E1BD6-7037-92D0-A46A-9F68BF207EA2}"/>
              </a:ext>
            </a:extLst>
          </p:cNvPr>
          <p:cNvPicPr>
            <a:picLocks noChangeAspect="1"/>
          </p:cNvPicPr>
          <p:nvPr/>
        </p:nvPicPr>
        <p:blipFill>
          <a:blip r:embed="rId5"/>
          <a:stretch>
            <a:fillRect/>
          </a:stretch>
        </p:blipFill>
        <p:spPr>
          <a:xfrm>
            <a:off x="2827020" y="4867624"/>
            <a:ext cx="2006600" cy="304800"/>
          </a:xfrm>
          <a:prstGeom prst="rect">
            <a:avLst/>
          </a:prstGeom>
        </p:spPr>
      </p:pic>
      <p:pic>
        <p:nvPicPr>
          <p:cNvPr id="13" name="Picture 12">
            <a:extLst>
              <a:ext uri="{FF2B5EF4-FFF2-40B4-BE49-F238E27FC236}">
                <a16:creationId xmlns:a16="http://schemas.microsoft.com/office/drawing/2014/main" id="{BA669D8D-492F-96E3-C7EA-C52F860CA0C1}"/>
              </a:ext>
            </a:extLst>
          </p:cNvPr>
          <p:cNvPicPr>
            <a:picLocks noChangeAspect="1"/>
          </p:cNvPicPr>
          <p:nvPr/>
        </p:nvPicPr>
        <p:blipFill>
          <a:blip r:embed="rId6"/>
          <a:stretch>
            <a:fillRect/>
          </a:stretch>
        </p:blipFill>
        <p:spPr>
          <a:xfrm>
            <a:off x="3184652" y="5820318"/>
            <a:ext cx="6578600" cy="368300"/>
          </a:xfrm>
          <a:prstGeom prst="rect">
            <a:avLst/>
          </a:prstGeom>
        </p:spPr>
      </p:pic>
    </p:spTree>
    <p:extLst>
      <p:ext uri="{BB962C8B-B14F-4D97-AF65-F5344CB8AC3E}">
        <p14:creationId xmlns:p14="http://schemas.microsoft.com/office/powerpoint/2010/main" val="19954592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35127F-2BC7-464D-1C9B-F55D30367A7F}"/>
              </a:ext>
            </a:extLst>
          </p:cNvPr>
          <p:cNvSpPr>
            <a:spLocks noGrp="1"/>
          </p:cNvSpPr>
          <p:nvPr>
            <p:ph type="title"/>
          </p:nvPr>
        </p:nvSpPr>
        <p:spPr/>
        <p:txBody>
          <a:bodyPr/>
          <a:lstStyle/>
          <a:p>
            <a:r>
              <a:rPr lang="en-US" dirty="0"/>
              <a:t>Model 2</a:t>
            </a:r>
          </a:p>
        </p:txBody>
      </p:sp>
      <p:sp>
        <p:nvSpPr>
          <p:cNvPr id="3" name="Slide Number Placeholder 2">
            <a:extLst>
              <a:ext uri="{FF2B5EF4-FFF2-40B4-BE49-F238E27FC236}">
                <a16:creationId xmlns:a16="http://schemas.microsoft.com/office/drawing/2014/main" id="{6CDF4538-26CA-F462-AFD7-D6671368F966}"/>
              </a:ext>
            </a:extLst>
          </p:cNvPr>
          <p:cNvSpPr>
            <a:spLocks noGrp="1"/>
          </p:cNvSpPr>
          <p:nvPr>
            <p:ph type="sldNum" sz="quarter" idx="10"/>
          </p:nvPr>
        </p:nvSpPr>
        <p:spPr/>
        <p:txBody>
          <a:bodyPr/>
          <a:lstStyle/>
          <a:p>
            <a:fld id="{4FAB73BC-B049-4115-A692-8D63A059BFB8}" type="slidenum">
              <a:rPr lang="en-US" smtClean="0"/>
              <a:pPr/>
              <a:t>32</a:t>
            </a:fld>
            <a:endParaRPr lang="en-US" dirty="0"/>
          </a:p>
        </p:txBody>
      </p:sp>
      <p:sp>
        <p:nvSpPr>
          <p:cNvPr id="4" name="Content Placeholder 3">
            <a:extLst>
              <a:ext uri="{FF2B5EF4-FFF2-40B4-BE49-F238E27FC236}">
                <a16:creationId xmlns:a16="http://schemas.microsoft.com/office/drawing/2014/main" id="{85FE6F3D-4EFE-0BBB-D37D-83B33D446F35}"/>
              </a:ext>
            </a:extLst>
          </p:cNvPr>
          <p:cNvSpPr>
            <a:spLocks noGrp="1"/>
          </p:cNvSpPr>
          <p:nvPr>
            <p:ph sz="quarter" idx="11"/>
          </p:nvPr>
        </p:nvSpPr>
        <p:spPr>
          <a:xfrm>
            <a:off x="647700" y="1409700"/>
            <a:ext cx="11049000" cy="5426812"/>
          </a:xfrm>
        </p:spPr>
        <p:txBody>
          <a:bodyPr>
            <a:normAutofit/>
          </a:bodyPr>
          <a:lstStyle/>
          <a:p>
            <a:r>
              <a:rPr lang="en-US" dirty="0">
                <a:effectLst/>
              </a:rPr>
              <a:t>Postulate an expression for the solution:</a:t>
            </a:r>
          </a:p>
          <a:p>
            <a:endParaRPr lang="en-US" dirty="0"/>
          </a:p>
          <a:p>
            <a:endParaRPr lang="en-US" dirty="0">
              <a:effectLst/>
            </a:endParaRPr>
          </a:p>
          <a:p>
            <a:r>
              <a:rPr lang="en-US" dirty="0">
                <a:effectLst/>
              </a:rPr>
              <a:t>Plug in the PDE: </a:t>
            </a:r>
          </a:p>
          <a:p>
            <a:endParaRPr lang="en-US" dirty="0"/>
          </a:p>
          <a:p>
            <a:endParaRPr lang="en-US" dirty="0"/>
          </a:p>
          <a:p>
            <a:r>
              <a:rPr lang="en-US" dirty="0">
                <a:effectLst/>
              </a:rPr>
              <a:t>to obtain </a:t>
            </a:r>
          </a:p>
          <a:p>
            <a:endParaRPr lang="en-US" dirty="0"/>
          </a:p>
          <a:p>
            <a:br>
              <a:rPr lang="en-US" dirty="0">
                <a:effectLst/>
              </a:rPr>
            </a:br>
            <a:r>
              <a:rPr lang="en-US" dirty="0">
                <a:effectLst/>
              </a:rPr>
              <a:t>This is satisfied if                                 , leading to the solution:</a:t>
            </a:r>
          </a:p>
          <a:p>
            <a:r>
              <a:rPr lang="en-US" dirty="0">
                <a:effectLst/>
              </a:rPr>
              <a:t> </a:t>
            </a:r>
          </a:p>
          <a:p>
            <a:endParaRPr lang="en-US" dirty="0"/>
          </a:p>
        </p:txBody>
      </p:sp>
      <p:pic>
        <p:nvPicPr>
          <p:cNvPr id="9" name="Picture 8">
            <a:extLst>
              <a:ext uri="{FF2B5EF4-FFF2-40B4-BE49-F238E27FC236}">
                <a16:creationId xmlns:a16="http://schemas.microsoft.com/office/drawing/2014/main" id="{B6A8E768-C9DF-B0A9-5837-5B6E9D8F2CBD}"/>
              </a:ext>
            </a:extLst>
          </p:cNvPr>
          <p:cNvPicPr>
            <a:picLocks noChangeAspect="1"/>
          </p:cNvPicPr>
          <p:nvPr/>
        </p:nvPicPr>
        <p:blipFill>
          <a:blip r:embed="rId2"/>
          <a:stretch>
            <a:fillRect/>
          </a:stretch>
        </p:blipFill>
        <p:spPr>
          <a:xfrm>
            <a:off x="5693664" y="1399647"/>
            <a:ext cx="1917700" cy="330200"/>
          </a:xfrm>
          <a:prstGeom prst="rect">
            <a:avLst/>
          </a:prstGeom>
        </p:spPr>
      </p:pic>
      <p:pic>
        <p:nvPicPr>
          <p:cNvPr id="10" name="Picture 9">
            <a:extLst>
              <a:ext uri="{FF2B5EF4-FFF2-40B4-BE49-F238E27FC236}">
                <a16:creationId xmlns:a16="http://schemas.microsoft.com/office/drawing/2014/main" id="{134866FD-EBF3-D901-2477-0AAF9259AD74}"/>
              </a:ext>
            </a:extLst>
          </p:cNvPr>
          <p:cNvPicPr>
            <a:picLocks noChangeAspect="1"/>
          </p:cNvPicPr>
          <p:nvPr/>
        </p:nvPicPr>
        <p:blipFill>
          <a:blip r:embed="rId3"/>
          <a:stretch>
            <a:fillRect/>
          </a:stretch>
        </p:blipFill>
        <p:spPr>
          <a:xfrm>
            <a:off x="2827020" y="2438788"/>
            <a:ext cx="2794000" cy="622300"/>
          </a:xfrm>
          <a:prstGeom prst="rect">
            <a:avLst/>
          </a:prstGeom>
        </p:spPr>
      </p:pic>
      <p:pic>
        <p:nvPicPr>
          <p:cNvPr id="11" name="Picture 10">
            <a:extLst>
              <a:ext uri="{FF2B5EF4-FFF2-40B4-BE49-F238E27FC236}">
                <a16:creationId xmlns:a16="http://schemas.microsoft.com/office/drawing/2014/main" id="{67D51509-B55D-3B40-7DCD-0DDA5C58416F}"/>
              </a:ext>
            </a:extLst>
          </p:cNvPr>
          <p:cNvPicPr>
            <a:picLocks noChangeAspect="1"/>
          </p:cNvPicPr>
          <p:nvPr/>
        </p:nvPicPr>
        <p:blipFill>
          <a:blip r:embed="rId4"/>
          <a:stretch>
            <a:fillRect/>
          </a:stretch>
        </p:blipFill>
        <p:spPr>
          <a:xfrm>
            <a:off x="2209800" y="3805606"/>
            <a:ext cx="4724400" cy="317500"/>
          </a:xfrm>
          <a:prstGeom prst="rect">
            <a:avLst/>
          </a:prstGeom>
        </p:spPr>
      </p:pic>
      <p:pic>
        <p:nvPicPr>
          <p:cNvPr id="12" name="Picture 11">
            <a:extLst>
              <a:ext uri="{FF2B5EF4-FFF2-40B4-BE49-F238E27FC236}">
                <a16:creationId xmlns:a16="http://schemas.microsoft.com/office/drawing/2014/main" id="{340E1BD6-7037-92D0-A46A-9F68BF207EA2}"/>
              </a:ext>
            </a:extLst>
          </p:cNvPr>
          <p:cNvPicPr>
            <a:picLocks noChangeAspect="1"/>
          </p:cNvPicPr>
          <p:nvPr/>
        </p:nvPicPr>
        <p:blipFill>
          <a:blip r:embed="rId5"/>
          <a:stretch>
            <a:fillRect/>
          </a:stretch>
        </p:blipFill>
        <p:spPr>
          <a:xfrm>
            <a:off x="2827020" y="4867624"/>
            <a:ext cx="2006600" cy="304800"/>
          </a:xfrm>
          <a:prstGeom prst="rect">
            <a:avLst/>
          </a:prstGeom>
        </p:spPr>
      </p:pic>
      <p:pic>
        <p:nvPicPr>
          <p:cNvPr id="13" name="Picture 12">
            <a:extLst>
              <a:ext uri="{FF2B5EF4-FFF2-40B4-BE49-F238E27FC236}">
                <a16:creationId xmlns:a16="http://schemas.microsoft.com/office/drawing/2014/main" id="{BA669D8D-492F-96E3-C7EA-C52F860CA0C1}"/>
              </a:ext>
            </a:extLst>
          </p:cNvPr>
          <p:cNvPicPr>
            <a:picLocks noChangeAspect="1"/>
          </p:cNvPicPr>
          <p:nvPr/>
        </p:nvPicPr>
        <p:blipFill>
          <a:blip r:embed="rId6"/>
          <a:stretch>
            <a:fillRect/>
          </a:stretch>
        </p:blipFill>
        <p:spPr>
          <a:xfrm>
            <a:off x="3184652" y="5820318"/>
            <a:ext cx="6578600" cy="368300"/>
          </a:xfrm>
          <a:prstGeom prst="rect">
            <a:avLst/>
          </a:prstGeom>
        </p:spPr>
      </p:pic>
      <p:sp>
        <p:nvSpPr>
          <p:cNvPr id="14" name="Oval 13">
            <a:extLst>
              <a:ext uri="{FF2B5EF4-FFF2-40B4-BE49-F238E27FC236}">
                <a16:creationId xmlns:a16="http://schemas.microsoft.com/office/drawing/2014/main" id="{159151BF-C920-8C20-7478-7E3270779B76}"/>
              </a:ext>
            </a:extLst>
          </p:cNvPr>
          <p:cNvSpPr/>
          <p:nvPr/>
        </p:nvSpPr>
        <p:spPr>
          <a:xfrm>
            <a:off x="9358376" y="5448300"/>
            <a:ext cx="914400" cy="914400"/>
          </a:xfrm>
          <a:prstGeom prst="ellipse">
            <a:avLst/>
          </a:prstGeom>
          <a:solidFill>
            <a:schemeClr val="accent1">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1999708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ED9218-48C2-BA91-7564-D143A4A01C34}"/>
              </a:ext>
            </a:extLst>
          </p:cNvPr>
          <p:cNvSpPr>
            <a:spLocks noGrp="1"/>
          </p:cNvSpPr>
          <p:nvPr>
            <p:ph type="title"/>
          </p:nvPr>
        </p:nvSpPr>
        <p:spPr/>
        <p:txBody>
          <a:bodyPr/>
          <a:lstStyle/>
          <a:p>
            <a:r>
              <a:rPr lang="en-US" dirty="0"/>
              <a:t>Model 1: Dissipative-like Error</a:t>
            </a:r>
          </a:p>
        </p:txBody>
      </p:sp>
      <p:sp>
        <p:nvSpPr>
          <p:cNvPr id="3" name="Slide Number Placeholder 2">
            <a:extLst>
              <a:ext uri="{FF2B5EF4-FFF2-40B4-BE49-F238E27FC236}">
                <a16:creationId xmlns:a16="http://schemas.microsoft.com/office/drawing/2014/main" id="{28E1B41D-FC59-E171-C276-3D110B8ABEF8}"/>
              </a:ext>
            </a:extLst>
          </p:cNvPr>
          <p:cNvSpPr>
            <a:spLocks noGrp="1"/>
          </p:cNvSpPr>
          <p:nvPr>
            <p:ph type="sldNum" sz="quarter" idx="10"/>
          </p:nvPr>
        </p:nvSpPr>
        <p:spPr/>
        <p:txBody>
          <a:bodyPr/>
          <a:lstStyle/>
          <a:p>
            <a:fld id="{4FAB73BC-B049-4115-A692-8D63A059BFB8}" type="slidenum">
              <a:rPr lang="en-US" smtClean="0"/>
              <a:pPr/>
              <a:t>33</a:t>
            </a:fld>
            <a:endParaRPr lang="en-US" dirty="0"/>
          </a:p>
        </p:txBody>
      </p:sp>
      <p:sp>
        <p:nvSpPr>
          <p:cNvPr id="4" name="Content Placeholder 3">
            <a:extLst>
              <a:ext uri="{FF2B5EF4-FFF2-40B4-BE49-F238E27FC236}">
                <a16:creationId xmlns:a16="http://schemas.microsoft.com/office/drawing/2014/main" id="{DB28E8A4-5CC1-3AD5-B6BD-8014CC84D20A}"/>
              </a:ext>
            </a:extLst>
          </p:cNvPr>
          <p:cNvSpPr>
            <a:spLocks noGrp="1"/>
          </p:cNvSpPr>
          <p:nvPr>
            <p:ph sz="quarter" idx="11"/>
          </p:nvPr>
        </p:nvSpPr>
        <p:spPr/>
        <p:txBody>
          <a:bodyPr/>
          <a:lstStyle/>
          <a:p>
            <a:r>
              <a:rPr lang="en-US" dirty="0"/>
              <a:t>Review:</a:t>
            </a:r>
          </a:p>
        </p:txBody>
      </p:sp>
      <p:pic>
        <p:nvPicPr>
          <p:cNvPr id="6" name="Picture 5">
            <a:extLst>
              <a:ext uri="{FF2B5EF4-FFF2-40B4-BE49-F238E27FC236}">
                <a16:creationId xmlns:a16="http://schemas.microsoft.com/office/drawing/2014/main" id="{1FBD8369-22C1-F2BF-7293-68C8A3E5AFB4}"/>
              </a:ext>
            </a:extLst>
          </p:cNvPr>
          <p:cNvPicPr>
            <a:picLocks noChangeAspect="1"/>
          </p:cNvPicPr>
          <p:nvPr/>
        </p:nvPicPr>
        <p:blipFill>
          <a:blip r:embed="rId2"/>
          <a:stretch>
            <a:fillRect/>
          </a:stretch>
        </p:blipFill>
        <p:spPr>
          <a:xfrm>
            <a:off x="677020" y="2105090"/>
            <a:ext cx="2794000" cy="622300"/>
          </a:xfrm>
          <a:prstGeom prst="rect">
            <a:avLst/>
          </a:prstGeom>
        </p:spPr>
      </p:pic>
      <p:pic>
        <p:nvPicPr>
          <p:cNvPr id="7" name="Picture 6">
            <a:extLst>
              <a:ext uri="{FF2B5EF4-FFF2-40B4-BE49-F238E27FC236}">
                <a16:creationId xmlns:a16="http://schemas.microsoft.com/office/drawing/2014/main" id="{8671BD9B-EAB6-C27C-2965-6C8CB293AB47}"/>
              </a:ext>
            </a:extLst>
          </p:cNvPr>
          <p:cNvPicPr>
            <a:picLocks noChangeAspect="1"/>
          </p:cNvPicPr>
          <p:nvPr/>
        </p:nvPicPr>
        <p:blipFill>
          <a:blip r:embed="rId3"/>
          <a:stretch>
            <a:fillRect/>
          </a:stretch>
        </p:blipFill>
        <p:spPr>
          <a:xfrm>
            <a:off x="677020" y="3082625"/>
            <a:ext cx="5194300" cy="368300"/>
          </a:xfrm>
          <a:prstGeom prst="rect">
            <a:avLst/>
          </a:prstGeom>
        </p:spPr>
      </p:pic>
      <p:sp>
        <p:nvSpPr>
          <p:cNvPr id="8" name="Oval 7">
            <a:extLst>
              <a:ext uri="{FF2B5EF4-FFF2-40B4-BE49-F238E27FC236}">
                <a16:creationId xmlns:a16="http://schemas.microsoft.com/office/drawing/2014/main" id="{384F3E83-588A-5FA3-C2E7-145A3AF97BF0}"/>
              </a:ext>
            </a:extLst>
          </p:cNvPr>
          <p:cNvSpPr/>
          <p:nvPr/>
        </p:nvSpPr>
        <p:spPr>
          <a:xfrm>
            <a:off x="5181600" y="2778760"/>
            <a:ext cx="914400" cy="914400"/>
          </a:xfrm>
          <a:prstGeom prst="ellipse">
            <a:avLst/>
          </a:prstGeom>
          <a:solidFill>
            <a:schemeClr val="accent1">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a:extLst>
              <a:ext uri="{FF2B5EF4-FFF2-40B4-BE49-F238E27FC236}">
                <a16:creationId xmlns:a16="http://schemas.microsoft.com/office/drawing/2014/main" id="{96A26639-368C-344B-7471-1C54A0198DF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00200" y="3924091"/>
            <a:ext cx="4087091" cy="2743200"/>
          </a:xfrm>
          <a:prstGeom prst="rect">
            <a:avLst/>
          </a:prstGeom>
        </p:spPr>
      </p:pic>
      <p:pic>
        <p:nvPicPr>
          <p:cNvPr id="12" name="Picture 11">
            <a:extLst>
              <a:ext uri="{FF2B5EF4-FFF2-40B4-BE49-F238E27FC236}">
                <a16:creationId xmlns:a16="http://schemas.microsoft.com/office/drawing/2014/main" id="{28E0348A-91C2-1F6E-BEFE-8421D639DD3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38800" y="3924091"/>
            <a:ext cx="4087091" cy="2743200"/>
          </a:xfrm>
          <a:prstGeom prst="rect">
            <a:avLst/>
          </a:prstGeom>
        </p:spPr>
      </p:pic>
    </p:spTree>
    <p:extLst>
      <p:ext uri="{BB962C8B-B14F-4D97-AF65-F5344CB8AC3E}">
        <p14:creationId xmlns:p14="http://schemas.microsoft.com/office/powerpoint/2010/main" val="32467409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ED9218-48C2-BA91-7564-D143A4A01C34}"/>
              </a:ext>
            </a:extLst>
          </p:cNvPr>
          <p:cNvSpPr>
            <a:spLocks noGrp="1"/>
          </p:cNvSpPr>
          <p:nvPr>
            <p:ph type="title"/>
          </p:nvPr>
        </p:nvSpPr>
        <p:spPr/>
        <p:txBody>
          <a:bodyPr/>
          <a:lstStyle/>
          <a:p>
            <a:r>
              <a:rPr lang="en-US" dirty="0"/>
              <a:t>Model 2: Dispersion-like Error</a:t>
            </a:r>
          </a:p>
        </p:txBody>
      </p:sp>
      <p:sp>
        <p:nvSpPr>
          <p:cNvPr id="3" name="Slide Number Placeholder 2">
            <a:extLst>
              <a:ext uri="{FF2B5EF4-FFF2-40B4-BE49-F238E27FC236}">
                <a16:creationId xmlns:a16="http://schemas.microsoft.com/office/drawing/2014/main" id="{28E1B41D-FC59-E171-C276-3D110B8ABEF8}"/>
              </a:ext>
            </a:extLst>
          </p:cNvPr>
          <p:cNvSpPr>
            <a:spLocks noGrp="1"/>
          </p:cNvSpPr>
          <p:nvPr>
            <p:ph type="sldNum" sz="quarter" idx="10"/>
          </p:nvPr>
        </p:nvSpPr>
        <p:spPr/>
        <p:txBody>
          <a:bodyPr/>
          <a:lstStyle/>
          <a:p>
            <a:fld id="{4FAB73BC-B049-4115-A692-8D63A059BFB8}" type="slidenum">
              <a:rPr lang="en-US" smtClean="0"/>
              <a:pPr/>
              <a:t>34</a:t>
            </a:fld>
            <a:endParaRPr lang="en-US" dirty="0"/>
          </a:p>
        </p:txBody>
      </p:sp>
      <p:sp>
        <p:nvSpPr>
          <p:cNvPr id="4" name="Content Placeholder 3">
            <a:extLst>
              <a:ext uri="{FF2B5EF4-FFF2-40B4-BE49-F238E27FC236}">
                <a16:creationId xmlns:a16="http://schemas.microsoft.com/office/drawing/2014/main" id="{DB28E8A4-5CC1-3AD5-B6BD-8014CC84D20A}"/>
              </a:ext>
            </a:extLst>
          </p:cNvPr>
          <p:cNvSpPr>
            <a:spLocks noGrp="1"/>
          </p:cNvSpPr>
          <p:nvPr>
            <p:ph sz="quarter" idx="11"/>
          </p:nvPr>
        </p:nvSpPr>
        <p:spPr/>
        <p:txBody>
          <a:bodyPr/>
          <a:lstStyle/>
          <a:p>
            <a:r>
              <a:rPr lang="en-US" dirty="0"/>
              <a:t>Review:</a:t>
            </a:r>
          </a:p>
        </p:txBody>
      </p:sp>
      <p:pic>
        <p:nvPicPr>
          <p:cNvPr id="7" name="Picture 6">
            <a:extLst>
              <a:ext uri="{FF2B5EF4-FFF2-40B4-BE49-F238E27FC236}">
                <a16:creationId xmlns:a16="http://schemas.microsoft.com/office/drawing/2014/main" id="{6B5D0288-99B5-0D01-4AC7-3D8DE6FC5F22}"/>
              </a:ext>
            </a:extLst>
          </p:cNvPr>
          <p:cNvPicPr>
            <a:picLocks noChangeAspect="1"/>
          </p:cNvPicPr>
          <p:nvPr/>
        </p:nvPicPr>
        <p:blipFill>
          <a:blip r:embed="rId2"/>
          <a:stretch>
            <a:fillRect/>
          </a:stretch>
        </p:blipFill>
        <p:spPr>
          <a:xfrm>
            <a:off x="679050" y="2105564"/>
            <a:ext cx="2794000" cy="622300"/>
          </a:xfrm>
          <a:prstGeom prst="rect">
            <a:avLst/>
          </a:prstGeom>
        </p:spPr>
      </p:pic>
      <p:pic>
        <p:nvPicPr>
          <p:cNvPr id="8" name="Picture 7">
            <a:extLst>
              <a:ext uri="{FF2B5EF4-FFF2-40B4-BE49-F238E27FC236}">
                <a16:creationId xmlns:a16="http://schemas.microsoft.com/office/drawing/2014/main" id="{D71013C9-1B4A-3478-7A7A-B8ED46708C15}"/>
              </a:ext>
            </a:extLst>
          </p:cNvPr>
          <p:cNvPicPr>
            <a:picLocks noChangeAspect="1"/>
          </p:cNvPicPr>
          <p:nvPr/>
        </p:nvPicPr>
        <p:blipFill>
          <a:blip r:embed="rId3"/>
          <a:stretch>
            <a:fillRect/>
          </a:stretch>
        </p:blipFill>
        <p:spPr>
          <a:xfrm>
            <a:off x="679050" y="3066143"/>
            <a:ext cx="6578600" cy="368300"/>
          </a:xfrm>
          <a:prstGeom prst="rect">
            <a:avLst/>
          </a:prstGeom>
        </p:spPr>
      </p:pic>
      <p:sp>
        <p:nvSpPr>
          <p:cNvPr id="9" name="Oval 8">
            <a:extLst>
              <a:ext uri="{FF2B5EF4-FFF2-40B4-BE49-F238E27FC236}">
                <a16:creationId xmlns:a16="http://schemas.microsoft.com/office/drawing/2014/main" id="{5EEEFCEB-260F-34E0-9724-358FD0A74536}"/>
              </a:ext>
            </a:extLst>
          </p:cNvPr>
          <p:cNvSpPr/>
          <p:nvPr/>
        </p:nvSpPr>
        <p:spPr>
          <a:xfrm>
            <a:off x="6852774" y="2650583"/>
            <a:ext cx="914400" cy="914400"/>
          </a:xfrm>
          <a:prstGeom prst="ellipse">
            <a:avLst/>
          </a:prstGeom>
          <a:solidFill>
            <a:schemeClr val="accent1">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a:extLst>
              <a:ext uri="{FF2B5EF4-FFF2-40B4-BE49-F238E27FC236}">
                <a16:creationId xmlns:a16="http://schemas.microsoft.com/office/drawing/2014/main" id="{51A4F7A5-F542-2F09-D125-9DEDD6DB30C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23" y="3695609"/>
            <a:ext cx="4087091" cy="2743200"/>
          </a:xfrm>
          <a:prstGeom prst="rect">
            <a:avLst/>
          </a:prstGeom>
        </p:spPr>
      </p:pic>
      <p:pic>
        <p:nvPicPr>
          <p:cNvPr id="12" name="Picture 11">
            <a:extLst>
              <a:ext uri="{FF2B5EF4-FFF2-40B4-BE49-F238E27FC236}">
                <a16:creationId xmlns:a16="http://schemas.microsoft.com/office/drawing/2014/main" id="{CFB50EA1-C047-9ACB-687A-9E5D614874C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32444" y="3695609"/>
            <a:ext cx="4087091" cy="2743200"/>
          </a:xfrm>
          <a:prstGeom prst="rect">
            <a:avLst/>
          </a:prstGeom>
        </p:spPr>
      </p:pic>
      <p:pic>
        <p:nvPicPr>
          <p:cNvPr id="14" name="Picture 13">
            <a:extLst>
              <a:ext uri="{FF2B5EF4-FFF2-40B4-BE49-F238E27FC236}">
                <a16:creationId xmlns:a16="http://schemas.microsoft.com/office/drawing/2014/main" id="{B0ACC19B-0B0E-D115-D721-701683E5E86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03965" y="3695609"/>
            <a:ext cx="4087091" cy="2743200"/>
          </a:xfrm>
          <a:prstGeom prst="rect">
            <a:avLst/>
          </a:prstGeom>
        </p:spPr>
      </p:pic>
    </p:spTree>
    <p:extLst>
      <p:ext uri="{BB962C8B-B14F-4D97-AF65-F5344CB8AC3E}">
        <p14:creationId xmlns:p14="http://schemas.microsoft.com/office/powerpoint/2010/main" val="1209320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708A51-0B80-3F26-149D-92F3428AAEBD}"/>
              </a:ext>
            </a:extLst>
          </p:cNvPr>
          <p:cNvSpPr>
            <a:spLocks noGrp="1"/>
          </p:cNvSpPr>
          <p:nvPr>
            <p:ph type="title"/>
          </p:nvPr>
        </p:nvSpPr>
        <p:spPr/>
        <p:txBody>
          <a:bodyPr/>
          <a:lstStyle/>
          <a:p>
            <a:r>
              <a:rPr lang="en-US" dirty="0"/>
              <a:t>A Note on Conservation: </a:t>
            </a:r>
            <a:r>
              <a:rPr lang="en-US" dirty="0">
                <a:latin typeface="Symbol" pitchFamily="2" charset="2"/>
              </a:rPr>
              <a:t>f</a:t>
            </a:r>
          </a:p>
        </p:txBody>
      </p:sp>
      <p:sp>
        <p:nvSpPr>
          <p:cNvPr id="3" name="Slide Number Placeholder 2">
            <a:extLst>
              <a:ext uri="{FF2B5EF4-FFF2-40B4-BE49-F238E27FC236}">
                <a16:creationId xmlns:a16="http://schemas.microsoft.com/office/drawing/2014/main" id="{91F981B9-5A5E-8D54-DCA2-41325A2369A5}"/>
              </a:ext>
            </a:extLst>
          </p:cNvPr>
          <p:cNvSpPr>
            <a:spLocks noGrp="1"/>
          </p:cNvSpPr>
          <p:nvPr>
            <p:ph type="sldNum" sz="quarter" idx="10"/>
          </p:nvPr>
        </p:nvSpPr>
        <p:spPr/>
        <p:txBody>
          <a:bodyPr/>
          <a:lstStyle/>
          <a:p>
            <a:fld id="{4FAB73BC-B049-4115-A692-8D63A059BFB8}" type="slidenum">
              <a:rPr lang="en-US" smtClean="0"/>
              <a:pPr/>
              <a:t>35</a:t>
            </a:fld>
            <a:endParaRPr lang="en-US" dirty="0"/>
          </a:p>
        </p:txBody>
      </p:sp>
      <p:sp>
        <p:nvSpPr>
          <p:cNvPr id="4" name="Content Placeholder 3">
            <a:extLst>
              <a:ext uri="{FF2B5EF4-FFF2-40B4-BE49-F238E27FC236}">
                <a16:creationId xmlns:a16="http://schemas.microsoft.com/office/drawing/2014/main" id="{0DCD0075-74FB-3B6E-805E-AC5ACAA67116}"/>
              </a:ext>
            </a:extLst>
          </p:cNvPr>
          <p:cNvSpPr>
            <a:spLocks noGrp="1"/>
          </p:cNvSpPr>
          <p:nvPr>
            <p:ph sz="quarter" idx="11"/>
          </p:nvPr>
        </p:nvSpPr>
        <p:spPr>
          <a:xfrm>
            <a:off x="647700" y="1409700"/>
            <a:ext cx="4411980" cy="4610100"/>
          </a:xfrm>
        </p:spPr>
        <p:txBody>
          <a:bodyPr/>
          <a:lstStyle/>
          <a:p>
            <a:r>
              <a:rPr lang="en-US" dirty="0"/>
              <a:t>For our fully implicit</a:t>
            </a:r>
            <a:r>
              <a:rPr lang="en-US" i="1" dirty="0">
                <a:solidFill>
                  <a:schemeClr val="tx1"/>
                </a:solidFill>
                <a:effectLst/>
              </a:rPr>
              <a:t> backward-in-time</a:t>
            </a:r>
            <a:r>
              <a:rPr lang="en-US" dirty="0">
                <a:solidFill>
                  <a:schemeClr val="tx1"/>
                </a:solidFill>
                <a:effectLst/>
              </a:rPr>
              <a:t> and </a:t>
            </a:r>
            <a:r>
              <a:rPr lang="en-US" i="1" dirty="0">
                <a:solidFill>
                  <a:schemeClr val="tx1"/>
                </a:solidFill>
                <a:effectLst/>
              </a:rPr>
              <a:t>central-in-space </a:t>
            </a:r>
            <a:r>
              <a:rPr lang="en-US" dirty="0" err="1"/>
              <a:t>Nalu</a:t>
            </a:r>
            <a:r>
              <a:rPr lang="en-US" dirty="0"/>
              <a:t> finite volume approach:</a:t>
            </a:r>
          </a:p>
          <a:p>
            <a:endParaRPr lang="en-US" dirty="0"/>
          </a:p>
          <a:p>
            <a:r>
              <a:rPr lang="en-US" dirty="0"/>
              <a:t>Integration </a:t>
            </a:r>
            <a:r>
              <a:rPr lang="en-US" dirty="0">
                <a:latin typeface="Symbol" pitchFamily="2" charset="2"/>
              </a:rPr>
              <a:t>f</a:t>
            </a:r>
            <a:r>
              <a:rPr lang="en-US" dirty="0"/>
              <a:t> over the full domain, for any advection operator choice, results in:</a:t>
            </a:r>
          </a:p>
          <a:p>
            <a:pPr marL="342900" indent="-342900">
              <a:buFont typeface="Arial" panose="020B0604020202020204" pitchFamily="34" charset="0"/>
              <a:buChar char="•"/>
            </a:pPr>
            <a:r>
              <a:rPr lang="en-US" dirty="0"/>
              <a:t>Perfect conservation  </a:t>
            </a:r>
          </a:p>
        </p:txBody>
      </p:sp>
      <p:pic>
        <p:nvPicPr>
          <p:cNvPr id="6" name="Picture 5">
            <a:extLst>
              <a:ext uri="{FF2B5EF4-FFF2-40B4-BE49-F238E27FC236}">
                <a16:creationId xmlns:a16="http://schemas.microsoft.com/office/drawing/2014/main" id="{B9C4A1F0-5E6B-93E5-AEB7-92E13247B5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56658" y="1112495"/>
            <a:ext cx="6311900" cy="5346700"/>
          </a:xfrm>
          <a:prstGeom prst="rect">
            <a:avLst/>
          </a:prstGeom>
        </p:spPr>
      </p:pic>
    </p:spTree>
    <p:extLst>
      <p:ext uri="{BB962C8B-B14F-4D97-AF65-F5344CB8AC3E}">
        <p14:creationId xmlns:p14="http://schemas.microsoft.com/office/powerpoint/2010/main" val="4834540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708A51-0B80-3F26-149D-92F3428AAEBD}"/>
              </a:ext>
            </a:extLst>
          </p:cNvPr>
          <p:cNvSpPr>
            <a:spLocks noGrp="1"/>
          </p:cNvSpPr>
          <p:nvPr>
            <p:ph type="title"/>
          </p:nvPr>
        </p:nvSpPr>
        <p:spPr/>
        <p:txBody>
          <a:bodyPr/>
          <a:lstStyle/>
          <a:p>
            <a:r>
              <a:rPr lang="en-US" dirty="0"/>
              <a:t>A Note on Conservation: </a:t>
            </a:r>
            <a:r>
              <a:rPr lang="en-US" dirty="0">
                <a:latin typeface="Symbol" pitchFamily="2" charset="2"/>
              </a:rPr>
              <a:t>f</a:t>
            </a:r>
            <a:r>
              <a:rPr lang="en-US" baseline="30000" dirty="0">
                <a:latin typeface="Symbol" pitchFamily="2" charset="2"/>
              </a:rPr>
              <a:t>2</a:t>
            </a:r>
            <a:r>
              <a:rPr lang="en-US" dirty="0">
                <a:latin typeface="Symbol" pitchFamily="2" charset="2"/>
              </a:rPr>
              <a:t>/2</a:t>
            </a:r>
            <a:endParaRPr lang="en-US" baseline="30000" dirty="0">
              <a:latin typeface="Symbol" pitchFamily="2" charset="2"/>
            </a:endParaRPr>
          </a:p>
        </p:txBody>
      </p:sp>
      <p:sp>
        <p:nvSpPr>
          <p:cNvPr id="3" name="Slide Number Placeholder 2">
            <a:extLst>
              <a:ext uri="{FF2B5EF4-FFF2-40B4-BE49-F238E27FC236}">
                <a16:creationId xmlns:a16="http://schemas.microsoft.com/office/drawing/2014/main" id="{91F981B9-5A5E-8D54-DCA2-41325A2369A5}"/>
              </a:ext>
            </a:extLst>
          </p:cNvPr>
          <p:cNvSpPr>
            <a:spLocks noGrp="1"/>
          </p:cNvSpPr>
          <p:nvPr>
            <p:ph type="sldNum" sz="quarter" idx="10"/>
          </p:nvPr>
        </p:nvSpPr>
        <p:spPr/>
        <p:txBody>
          <a:bodyPr/>
          <a:lstStyle/>
          <a:p>
            <a:fld id="{4FAB73BC-B049-4115-A692-8D63A059BFB8}" type="slidenum">
              <a:rPr lang="en-US" smtClean="0"/>
              <a:pPr/>
              <a:t>36</a:t>
            </a:fld>
            <a:endParaRPr lang="en-US" dirty="0"/>
          </a:p>
        </p:txBody>
      </p:sp>
      <p:sp>
        <p:nvSpPr>
          <p:cNvPr id="4" name="Content Placeholder 3">
            <a:extLst>
              <a:ext uri="{FF2B5EF4-FFF2-40B4-BE49-F238E27FC236}">
                <a16:creationId xmlns:a16="http://schemas.microsoft.com/office/drawing/2014/main" id="{0DCD0075-74FB-3B6E-805E-AC5ACAA67116}"/>
              </a:ext>
            </a:extLst>
          </p:cNvPr>
          <p:cNvSpPr>
            <a:spLocks noGrp="1"/>
          </p:cNvSpPr>
          <p:nvPr>
            <p:ph sz="quarter" idx="11"/>
          </p:nvPr>
        </p:nvSpPr>
        <p:spPr>
          <a:xfrm>
            <a:off x="647700" y="1409700"/>
            <a:ext cx="4411980" cy="5169916"/>
          </a:xfrm>
        </p:spPr>
        <p:txBody>
          <a:bodyPr/>
          <a:lstStyle/>
          <a:p>
            <a:r>
              <a:rPr lang="en-US" dirty="0"/>
              <a:t>For our fully implicit</a:t>
            </a:r>
            <a:r>
              <a:rPr lang="en-US" i="1" dirty="0">
                <a:solidFill>
                  <a:schemeClr val="tx1"/>
                </a:solidFill>
                <a:effectLst/>
              </a:rPr>
              <a:t> backward-in-time</a:t>
            </a:r>
            <a:r>
              <a:rPr lang="en-US" dirty="0">
                <a:solidFill>
                  <a:schemeClr val="tx1"/>
                </a:solidFill>
                <a:effectLst/>
              </a:rPr>
              <a:t> and </a:t>
            </a:r>
            <a:r>
              <a:rPr lang="en-US" i="1" dirty="0">
                <a:solidFill>
                  <a:schemeClr val="tx1"/>
                </a:solidFill>
                <a:effectLst/>
              </a:rPr>
              <a:t>central-in-space </a:t>
            </a:r>
            <a:r>
              <a:rPr lang="en-US" dirty="0" err="1"/>
              <a:t>Nalu</a:t>
            </a:r>
            <a:r>
              <a:rPr lang="en-US" dirty="0"/>
              <a:t> finite volume approach:</a:t>
            </a:r>
          </a:p>
          <a:p>
            <a:endParaRPr lang="en-US" dirty="0"/>
          </a:p>
          <a:p>
            <a:r>
              <a:rPr lang="en-US" dirty="0"/>
              <a:t>Integration </a:t>
            </a:r>
            <a:r>
              <a:rPr lang="en-US" dirty="0">
                <a:latin typeface="Symbol" pitchFamily="2" charset="2"/>
              </a:rPr>
              <a:t>f</a:t>
            </a:r>
            <a:r>
              <a:rPr lang="en-US" baseline="30000" dirty="0">
                <a:latin typeface="Symbol" pitchFamily="2" charset="2"/>
              </a:rPr>
              <a:t>2</a:t>
            </a:r>
            <a:r>
              <a:rPr lang="en-US" dirty="0">
                <a:latin typeface="Symbol" pitchFamily="2" charset="2"/>
              </a:rPr>
              <a:t>/2</a:t>
            </a:r>
            <a:r>
              <a:rPr lang="en-US" dirty="0"/>
              <a:t> over the full domain, for any advection operator choice, results in:</a:t>
            </a:r>
          </a:p>
          <a:p>
            <a:pPr marL="342900" indent="-342900">
              <a:buFont typeface="Arial" panose="020B0604020202020204" pitchFamily="34" charset="0"/>
              <a:buChar char="•"/>
            </a:pPr>
            <a:r>
              <a:rPr lang="en-US" dirty="0"/>
              <a:t>Lack of conservation for the </a:t>
            </a:r>
            <a:r>
              <a:rPr lang="en-US" dirty="0" err="1"/>
              <a:t>upwinded</a:t>
            </a:r>
            <a:r>
              <a:rPr lang="en-US" dirty="0"/>
              <a:t> approaches</a:t>
            </a:r>
          </a:p>
          <a:p>
            <a:pPr marL="342900" indent="-342900">
              <a:buFont typeface="Arial" panose="020B0604020202020204" pitchFamily="34" charset="0"/>
              <a:buChar char="•"/>
            </a:pPr>
            <a:r>
              <a:rPr lang="en-US" dirty="0"/>
              <a:t>Ideal conservation for the central operator </a:t>
            </a:r>
          </a:p>
          <a:p>
            <a:pPr marL="342900" indent="-342900">
              <a:buFont typeface="Arial" panose="020B0604020202020204" pitchFamily="34" charset="0"/>
              <a:buChar char="•"/>
            </a:pPr>
            <a:r>
              <a:rPr lang="en-US" dirty="0"/>
              <a:t>Energy-method where the PDE is derived for the energy-variable, see course reader </a:t>
            </a:r>
          </a:p>
        </p:txBody>
      </p:sp>
      <p:pic>
        <p:nvPicPr>
          <p:cNvPr id="5" name="Picture 4">
            <a:extLst>
              <a:ext uri="{FF2B5EF4-FFF2-40B4-BE49-F238E27FC236}">
                <a16:creationId xmlns:a16="http://schemas.microsoft.com/office/drawing/2014/main" id="{45A9032F-9D31-F6B8-8A38-AB56FCEC36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88992" y="1118616"/>
            <a:ext cx="6311900" cy="5461000"/>
          </a:xfrm>
          <a:prstGeom prst="rect">
            <a:avLst/>
          </a:prstGeom>
        </p:spPr>
      </p:pic>
    </p:spTree>
    <p:extLst>
      <p:ext uri="{BB962C8B-B14F-4D97-AF65-F5344CB8AC3E}">
        <p14:creationId xmlns:p14="http://schemas.microsoft.com/office/powerpoint/2010/main" val="3643384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735FC4-9EED-0456-2F75-3967BAA706D2}"/>
              </a:ext>
            </a:extLst>
          </p:cNvPr>
          <p:cNvSpPr>
            <a:spLocks noGrp="1"/>
          </p:cNvSpPr>
          <p:nvPr>
            <p:ph type="title"/>
          </p:nvPr>
        </p:nvSpPr>
        <p:spPr/>
        <p:txBody>
          <a:bodyPr/>
          <a:lstStyle/>
          <a:p>
            <a:r>
              <a:rPr lang="en-US" dirty="0"/>
              <a:t>Final Notes</a:t>
            </a:r>
          </a:p>
        </p:txBody>
      </p:sp>
      <p:sp>
        <p:nvSpPr>
          <p:cNvPr id="3" name="Slide Number Placeholder 2">
            <a:extLst>
              <a:ext uri="{FF2B5EF4-FFF2-40B4-BE49-F238E27FC236}">
                <a16:creationId xmlns:a16="http://schemas.microsoft.com/office/drawing/2014/main" id="{6ADAB809-A877-CAE4-A468-47FBEA9F2920}"/>
              </a:ext>
            </a:extLst>
          </p:cNvPr>
          <p:cNvSpPr>
            <a:spLocks noGrp="1"/>
          </p:cNvSpPr>
          <p:nvPr>
            <p:ph type="sldNum" sz="quarter" idx="10"/>
          </p:nvPr>
        </p:nvSpPr>
        <p:spPr/>
        <p:txBody>
          <a:bodyPr/>
          <a:lstStyle/>
          <a:p>
            <a:fld id="{4FAB73BC-B049-4115-A692-8D63A059BFB8}" type="slidenum">
              <a:rPr lang="en-US" smtClean="0"/>
              <a:pPr/>
              <a:t>37</a:t>
            </a:fld>
            <a:endParaRPr lang="en-US" dirty="0"/>
          </a:p>
        </p:txBody>
      </p:sp>
      <p:sp>
        <p:nvSpPr>
          <p:cNvPr id="4" name="Content Placeholder 3">
            <a:extLst>
              <a:ext uri="{FF2B5EF4-FFF2-40B4-BE49-F238E27FC236}">
                <a16:creationId xmlns:a16="http://schemas.microsoft.com/office/drawing/2014/main" id="{72619338-51C9-AAAF-CC90-92793442D00B}"/>
              </a:ext>
            </a:extLst>
          </p:cNvPr>
          <p:cNvSpPr>
            <a:spLocks noGrp="1"/>
          </p:cNvSpPr>
          <p:nvPr>
            <p:ph sz="quarter" idx="11"/>
          </p:nvPr>
        </p:nvSpPr>
        <p:spPr/>
        <p:txBody>
          <a:bodyPr>
            <a:normAutofit/>
          </a:bodyPr>
          <a:lstStyle/>
          <a:p>
            <a:pPr marL="342900" indent="-342900">
              <a:buFont typeface="Arial" panose="020B0604020202020204" pitchFamily="34" charset="0"/>
              <a:buChar char="•"/>
            </a:pPr>
            <a:r>
              <a:rPr lang="en-US" dirty="0">
                <a:solidFill>
                  <a:schemeClr val="tx1"/>
                </a:solidFill>
                <a:effectLst/>
              </a:rPr>
              <a:t>Studying the numerical properties of the discretization technique is critical to set the proper expectations on the solutions </a:t>
            </a:r>
          </a:p>
          <a:p>
            <a:pPr marL="342900" indent="-342900">
              <a:buFont typeface="Arial" panose="020B0604020202020204" pitchFamily="34" charset="0"/>
              <a:buChar char="•"/>
            </a:pPr>
            <a:r>
              <a:rPr lang="en-US" dirty="0">
                <a:solidFill>
                  <a:schemeClr val="tx1"/>
                </a:solidFill>
                <a:effectLst/>
              </a:rPr>
              <a:t>Classical tools such as Von Neumann stability analysis are easy to use but not generalizable </a:t>
            </a:r>
          </a:p>
          <a:p>
            <a:pPr marL="342900" indent="-342900">
              <a:buFont typeface="Arial" panose="020B0604020202020204" pitchFamily="34" charset="0"/>
              <a:buChar char="•"/>
            </a:pPr>
            <a:r>
              <a:rPr lang="en-US" dirty="0">
                <a:solidFill>
                  <a:schemeClr val="tx1"/>
                </a:solidFill>
                <a:effectLst/>
              </a:rPr>
              <a:t>Other properties (beyond consistency, stability, etc.) can be critical. </a:t>
            </a:r>
          </a:p>
          <a:p>
            <a:pPr marL="726948" lvl="1" indent="-342900">
              <a:buFont typeface="Arial" panose="020B0604020202020204" pitchFamily="34" charset="0"/>
              <a:buChar char="•"/>
            </a:pPr>
            <a:r>
              <a:rPr lang="en-US">
                <a:solidFill>
                  <a:schemeClr val="tx1"/>
                </a:solidFill>
                <a:effectLst/>
              </a:rPr>
              <a:t>We will </a:t>
            </a:r>
            <a:r>
              <a:rPr lang="en-US" dirty="0">
                <a:solidFill>
                  <a:schemeClr val="tx1"/>
                </a:solidFill>
                <a:effectLst/>
              </a:rPr>
              <a:t>introduce </a:t>
            </a:r>
            <a:r>
              <a:rPr lang="en-US" i="1" dirty="0">
                <a:solidFill>
                  <a:schemeClr val="tx1"/>
                </a:solidFill>
                <a:effectLst/>
              </a:rPr>
              <a:t>conservation</a:t>
            </a:r>
            <a:r>
              <a:rPr lang="en-US" dirty="0">
                <a:solidFill>
                  <a:schemeClr val="tx1"/>
                </a:solidFill>
                <a:effectLst/>
              </a:rPr>
              <a:t>, </a:t>
            </a:r>
            <a:r>
              <a:rPr lang="en-US" i="1" dirty="0">
                <a:solidFill>
                  <a:schemeClr val="tx1"/>
                </a:solidFill>
                <a:effectLst/>
              </a:rPr>
              <a:t>boundedness</a:t>
            </a:r>
            <a:r>
              <a:rPr lang="en-US" dirty="0">
                <a:solidFill>
                  <a:schemeClr val="tx1"/>
                </a:solidFill>
                <a:effectLst/>
              </a:rPr>
              <a:t> and </a:t>
            </a:r>
            <a:r>
              <a:rPr lang="en-US" i="1" dirty="0">
                <a:solidFill>
                  <a:schemeClr val="tx1"/>
                </a:solidFill>
                <a:effectLst/>
              </a:rPr>
              <a:t>symmetry</a:t>
            </a:r>
            <a:r>
              <a:rPr lang="en-US" dirty="0">
                <a:solidFill>
                  <a:schemeClr val="tx1"/>
                </a:solidFill>
                <a:effectLst/>
              </a:rPr>
              <a:t>. </a:t>
            </a:r>
          </a:p>
          <a:p>
            <a:pPr marL="342900" indent="-342900">
              <a:buFont typeface="Arial" panose="020B0604020202020204" pitchFamily="34" charset="0"/>
              <a:buChar char="•"/>
            </a:pPr>
            <a:r>
              <a:rPr lang="en-US" dirty="0">
                <a:solidFill>
                  <a:schemeClr val="tx1"/>
                </a:solidFill>
                <a:effectLst/>
              </a:rPr>
              <a:t>Good understanding of the physics of the problem leads to better choices for the numerical schemes </a:t>
            </a:r>
          </a:p>
        </p:txBody>
      </p:sp>
    </p:spTree>
    <p:extLst>
      <p:ext uri="{BB962C8B-B14F-4D97-AF65-F5344CB8AC3E}">
        <p14:creationId xmlns:p14="http://schemas.microsoft.com/office/powerpoint/2010/main" val="3099819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4ED879-881D-46E9-F57E-1B45305928E0}"/>
              </a:ext>
            </a:extLst>
          </p:cNvPr>
          <p:cNvSpPr>
            <a:spLocks noGrp="1"/>
          </p:cNvSpPr>
          <p:nvPr>
            <p:ph type="title"/>
          </p:nvPr>
        </p:nvSpPr>
        <p:spPr/>
        <p:txBody>
          <a:bodyPr/>
          <a:lstStyle/>
          <a:p>
            <a:r>
              <a:rPr lang="en-US" dirty="0"/>
              <a:t>One Dimensional Temporal, Advection-Diffusion Equation</a:t>
            </a:r>
            <a:br>
              <a:rPr lang="en-US" dirty="0"/>
            </a:br>
            <a:r>
              <a:rPr lang="en-US" dirty="0"/>
              <a:t>Passive Scalar Transport</a:t>
            </a:r>
          </a:p>
        </p:txBody>
      </p:sp>
      <p:sp>
        <p:nvSpPr>
          <p:cNvPr id="3" name="Slide Number Placeholder 2">
            <a:extLst>
              <a:ext uri="{FF2B5EF4-FFF2-40B4-BE49-F238E27FC236}">
                <a16:creationId xmlns:a16="http://schemas.microsoft.com/office/drawing/2014/main" id="{3E7AFF07-E63B-90DF-3CF5-6121F4C3B4EA}"/>
              </a:ext>
            </a:extLst>
          </p:cNvPr>
          <p:cNvSpPr>
            <a:spLocks noGrp="1"/>
          </p:cNvSpPr>
          <p:nvPr>
            <p:ph type="sldNum" sz="quarter" idx="10"/>
          </p:nvPr>
        </p:nvSpPr>
        <p:spPr/>
        <p:txBody>
          <a:bodyPr/>
          <a:lstStyle/>
          <a:p>
            <a:fld id="{4FAB73BC-B049-4115-A692-8D63A059BFB8}" type="slidenum">
              <a:rPr lang="en-US" smtClean="0"/>
              <a:pPr/>
              <a:t>4</a:t>
            </a:fld>
            <a:endParaRPr lang="en-US" dirty="0"/>
          </a:p>
        </p:txBody>
      </p:sp>
      <p:sp>
        <p:nvSpPr>
          <p:cNvPr id="4" name="Content Placeholder 3">
            <a:extLst>
              <a:ext uri="{FF2B5EF4-FFF2-40B4-BE49-F238E27FC236}">
                <a16:creationId xmlns:a16="http://schemas.microsoft.com/office/drawing/2014/main" id="{F53A22B0-E3DA-CA41-09D5-192B091D6AFC}"/>
              </a:ext>
            </a:extLst>
          </p:cNvPr>
          <p:cNvSpPr>
            <a:spLocks noGrp="1"/>
          </p:cNvSpPr>
          <p:nvPr>
            <p:ph sz="quarter" idx="11"/>
          </p:nvPr>
        </p:nvSpPr>
        <p:spPr>
          <a:xfrm>
            <a:off x="647700" y="1409700"/>
            <a:ext cx="11049000" cy="5426812"/>
          </a:xfrm>
        </p:spPr>
        <p:txBody>
          <a:bodyPr/>
          <a:lstStyle/>
          <a:p>
            <a:pPr marL="342900" indent="-342900">
              <a:buFont typeface="Arial" panose="020B0604020202020204" pitchFamily="34" charset="0"/>
              <a:buChar char="•"/>
            </a:pPr>
            <a:r>
              <a:rPr lang="en-US" dirty="0"/>
              <a:t>Let us assume that the problem is defined in a one-dimensional configuration, and that the pollutant concentration is given by, </a:t>
            </a:r>
            <a:r>
              <a:rPr lang="en-US" dirty="0">
                <a:latin typeface="Symbol" pitchFamily="2" charset="2"/>
              </a:rPr>
              <a:t>f</a:t>
            </a:r>
            <a:r>
              <a:rPr lang="en-US" dirty="0"/>
              <a:t>(</a:t>
            </a:r>
            <a:r>
              <a:rPr lang="en-US" dirty="0" err="1"/>
              <a:t>x,t</a:t>
            </a:r>
            <a:r>
              <a:rPr lang="en-US" dirty="0"/>
              <a:t>)</a:t>
            </a:r>
          </a:p>
          <a:p>
            <a:pPr marL="342900" indent="-342900">
              <a:buFont typeface="Arial" panose="020B0604020202020204" pitchFamily="34" charset="0"/>
              <a:buChar char="•"/>
            </a:pPr>
            <a:r>
              <a:rPr lang="en-US" dirty="0">
                <a:effectLst/>
              </a:rPr>
              <a:t>Given an initial distribution of the pollutant </a:t>
            </a:r>
            <a:r>
              <a:rPr lang="en-US" dirty="0">
                <a:effectLst/>
                <a:latin typeface="Symbol" pitchFamily="2" charset="2"/>
              </a:rPr>
              <a:t>f</a:t>
            </a:r>
            <a:r>
              <a:rPr lang="en-US" dirty="0"/>
              <a:t>(</a:t>
            </a:r>
            <a:r>
              <a:rPr lang="en-US" dirty="0" err="1"/>
              <a:t>x,t</a:t>
            </a:r>
            <a:r>
              <a:rPr lang="en-US" dirty="0"/>
              <a:t> = T</a:t>
            </a:r>
            <a:r>
              <a:rPr lang="en-US" baseline="-25000" dirty="0"/>
              <a:t>o</a:t>
            </a:r>
            <a:r>
              <a:rPr lang="en-US" dirty="0"/>
              <a:t>), w</a:t>
            </a:r>
            <a:r>
              <a:rPr lang="en-US" dirty="0">
                <a:effectLst/>
              </a:rPr>
              <a:t>e can evaluate the concentration at any later time T</a:t>
            </a:r>
            <a:r>
              <a:rPr lang="en-US" baseline="-25000" dirty="0"/>
              <a:t>1</a:t>
            </a:r>
            <a:r>
              <a:rPr lang="en-US" dirty="0">
                <a:effectLst/>
              </a:rPr>
              <a:t> through solving a partial differential equation of the form:</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effectLst/>
            </a:endParaRP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Above, the air velocity </a:t>
            </a:r>
            <a:r>
              <a:rPr lang="en-US" i="1" dirty="0"/>
              <a:t>v </a:t>
            </a:r>
            <a:r>
              <a:rPr lang="en-US" i="1" u="sng" dirty="0"/>
              <a:t>is constant</a:t>
            </a:r>
          </a:p>
          <a:p>
            <a:pPr marL="342900" indent="-342900">
              <a:buFont typeface="Arial" panose="020B0604020202020204" pitchFamily="34" charset="0"/>
              <a:buChar char="•"/>
            </a:pPr>
            <a:r>
              <a:rPr lang="en-US" dirty="0"/>
              <a:t>Diffusion is characterized by a constant diffusivity </a:t>
            </a:r>
            <a:r>
              <a:rPr lang="en-US" dirty="0">
                <a:latin typeface="Symbol" pitchFamily="2" charset="2"/>
              </a:rPr>
              <a:t>n, </a:t>
            </a:r>
            <a:r>
              <a:rPr lang="en-US" dirty="0"/>
              <a:t>(m</a:t>
            </a:r>
            <a:r>
              <a:rPr lang="en-US" baseline="30000" dirty="0"/>
              <a:t>2</a:t>
            </a:r>
            <a:r>
              <a:rPr lang="en-US" dirty="0"/>
              <a:t>/2) </a:t>
            </a:r>
            <a:endParaRPr lang="en-US" dirty="0">
              <a:latin typeface="Symbol" pitchFamily="2" charset="2"/>
            </a:endParaRPr>
          </a:p>
        </p:txBody>
      </p:sp>
      <p:pic>
        <p:nvPicPr>
          <p:cNvPr id="6" name="adv_diff_cds_visc_0p1.mp4">
            <a:hlinkClick r:id="" action="ppaction://media"/>
            <a:extLst>
              <a:ext uri="{FF2B5EF4-FFF2-40B4-BE49-F238E27FC236}">
                <a16:creationId xmlns:a16="http://schemas.microsoft.com/office/drawing/2014/main" id="{0850130D-AA73-2732-5143-C213D6FD3CBF}"/>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511809" y="3004490"/>
            <a:ext cx="4087091" cy="2743200"/>
          </a:xfrm>
          <a:prstGeom prst="rect">
            <a:avLst/>
          </a:prstGeom>
        </p:spPr>
      </p:pic>
      <p:pic>
        <p:nvPicPr>
          <p:cNvPr id="7" name="Picture 6">
            <a:extLst>
              <a:ext uri="{FF2B5EF4-FFF2-40B4-BE49-F238E27FC236}">
                <a16:creationId xmlns:a16="http://schemas.microsoft.com/office/drawing/2014/main" id="{A6F3BBD5-6ABB-75BE-9BBA-EE579589C5DF}"/>
              </a:ext>
            </a:extLst>
          </p:cNvPr>
          <p:cNvPicPr>
            <a:picLocks noChangeAspect="1"/>
          </p:cNvPicPr>
          <p:nvPr/>
        </p:nvPicPr>
        <p:blipFill>
          <a:blip r:embed="rId5"/>
          <a:stretch>
            <a:fillRect/>
          </a:stretch>
        </p:blipFill>
        <p:spPr>
          <a:xfrm>
            <a:off x="9271000" y="2911526"/>
            <a:ext cx="2273300" cy="622300"/>
          </a:xfrm>
          <a:prstGeom prst="rect">
            <a:avLst/>
          </a:prstGeom>
        </p:spPr>
      </p:pic>
      <p:sp>
        <p:nvSpPr>
          <p:cNvPr id="9" name="Content Placeholder 3">
            <a:extLst>
              <a:ext uri="{FF2B5EF4-FFF2-40B4-BE49-F238E27FC236}">
                <a16:creationId xmlns:a16="http://schemas.microsoft.com/office/drawing/2014/main" id="{7E467883-5293-D41D-2F6B-1FC0D40602D8}"/>
              </a:ext>
            </a:extLst>
          </p:cNvPr>
          <p:cNvSpPr txBox="1">
            <a:spLocks/>
          </p:cNvSpPr>
          <p:nvPr/>
        </p:nvSpPr>
        <p:spPr>
          <a:xfrm>
            <a:off x="9095877" y="4570070"/>
            <a:ext cx="2851404" cy="1769770"/>
          </a:xfrm>
          <a:prstGeom prst="rect">
            <a:avLst/>
          </a:prstGeom>
        </p:spPr>
        <p:txBody>
          <a:bodyPr vert="horz" lIns="0" tIns="45720" rIns="0" bIns="45720" rtlCol="0">
            <a:normAutofit/>
          </a:bodyPr>
          <a:lstStyle>
            <a:lvl1pPr marL="0" indent="0" algn="l" defTabSz="914400" rtl="0" eaLnBrk="1" latinLnBrk="0" hangingPunct="1">
              <a:lnSpc>
                <a:spcPct val="90000"/>
              </a:lnSpc>
              <a:spcBef>
                <a:spcPts val="1000"/>
              </a:spcBef>
              <a:buClr>
                <a:schemeClr val="accent1"/>
              </a:buClr>
              <a:buFont typeface="Arial" panose="020B0604020202020204" pitchFamily="34" charset="0"/>
              <a:buNone/>
              <a:defRPr sz="20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38404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8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56692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6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74980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4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4pPr>
            <a:lvl5pPr marL="93268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2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Initial Condition:</a:t>
            </a:r>
          </a:p>
          <a:p>
            <a:pPr marL="342900" indent="-342900">
              <a:buFont typeface="Arial" panose="020B0604020202020204" pitchFamily="34" charset="0"/>
              <a:buChar char="•"/>
            </a:pPr>
            <a:r>
              <a:rPr lang="en-US" dirty="0"/>
              <a:t>Gaussian</a:t>
            </a:r>
          </a:p>
          <a:p>
            <a:r>
              <a:rPr lang="en-US" dirty="0"/>
              <a:t>Boundary Condition: </a:t>
            </a:r>
          </a:p>
          <a:p>
            <a:pPr marL="342900" indent="-342900">
              <a:buFont typeface="Arial" panose="020B0604020202020204" pitchFamily="34" charset="0"/>
              <a:buChar char="•"/>
            </a:pPr>
            <a:r>
              <a:rPr lang="en-US" dirty="0"/>
              <a:t>Domain is periodic </a:t>
            </a:r>
          </a:p>
        </p:txBody>
      </p:sp>
    </p:spTree>
    <p:extLst>
      <p:ext uri="{BB962C8B-B14F-4D97-AF65-F5344CB8AC3E}">
        <p14:creationId xmlns:p14="http://schemas.microsoft.com/office/powerpoint/2010/main" val="39812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563"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43F9F9-39F0-0665-BDC9-5557DAAA0606}"/>
              </a:ext>
            </a:extLst>
          </p:cNvPr>
          <p:cNvSpPr>
            <a:spLocks noGrp="1"/>
          </p:cNvSpPr>
          <p:nvPr>
            <p:ph type="title"/>
          </p:nvPr>
        </p:nvSpPr>
        <p:spPr/>
        <p:txBody>
          <a:bodyPr/>
          <a:lstStyle/>
          <a:p>
            <a:r>
              <a:rPr lang="en-US" dirty="0"/>
              <a:t>The Discretization Step</a:t>
            </a:r>
          </a:p>
        </p:txBody>
      </p:sp>
      <p:sp>
        <p:nvSpPr>
          <p:cNvPr id="3" name="Slide Number Placeholder 2">
            <a:extLst>
              <a:ext uri="{FF2B5EF4-FFF2-40B4-BE49-F238E27FC236}">
                <a16:creationId xmlns:a16="http://schemas.microsoft.com/office/drawing/2014/main" id="{55DF89B9-E543-DA44-BC30-9220ACEA4B31}"/>
              </a:ext>
            </a:extLst>
          </p:cNvPr>
          <p:cNvSpPr>
            <a:spLocks noGrp="1"/>
          </p:cNvSpPr>
          <p:nvPr>
            <p:ph type="sldNum" sz="quarter" idx="10"/>
          </p:nvPr>
        </p:nvSpPr>
        <p:spPr/>
        <p:txBody>
          <a:bodyPr/>
          <a:lstStyle/>
          <a:p>
            <a:fld id="{4FAB73BC-B049-4115-A692-8D63A059BFB8}" type="slidenum">
              <a:rPr lang="en-US" smtClean="0"/>
              <a:pPr/>
              <a:t>5</a:t>
            </a:fld>
            <a:endParaRPr lang="en-US" dirty="0"/>
          </a:p>
        </p:txBody>
      </p:sp>
      <p:sp>
        <p:nvSpPr>
          <p:cNvPr id="4" name="Content Placeholder 3">
            <a:extLst>
              <a:ext uri="{FF2B5EF4-FFF2-40B4-BE49-F238E27FC236}">
                <a16:creationId xmlns:a16="http://schemas.microsoft.com/office/drawing/2014/main" id="{2F64F896-0F15-4350-5FBE-B1D350D4DE72}"/>
              </a:ext>
            </a:extLst>
          </p:cNvPr>
          <p:cNvSpPr>
            <a:spLocks noGrp="1"/>
          </p:cNvSpPr>
          <p:nvPr>
            <p:ph sz="quarter" idx="11"/>
          </p:nvPr>
        </p:nvSpPr>
        <p:spPr/>
        <p:txBody>
          <a:bodyPr/>
          <a:lstStyle/>
          <a:p>
            <a:pPr marL="342900" indent="-342900">
              <a:buFont typeface="Arial" panose="020B0604020202020204" pitchFamily="34" charset="0"/>
              <a:buChar char="•"/>
            </a:pPr>
            <a:r>
              <a:rPr lang="en-US" dirty="0">
                <a:effectLst/>
              </a:rPr>
              <a:t>The region of interest ( </a:t>
            </a:r>
            <a:r>
              <a:rPr lang="en-US" dirty="0" err="1">
                <a:effectLst/>
              </a:rPr>
              <a:t>x</a:t>
            </a:r>
            <a:r>
              <a:rPr lang="en-US" baseline="-25000" dirty="0" err="1">
                <a:effectLst/>
              </a:rPr>
              <a:t>L</a:t>
            </a:r>
            <a:r>
              <a:rPr lang="en-US" dirty="0">
                <a:effectLst/>
              </a:rPr>
              <a:t> ≤ x ≤ </a:t>
            </a:r>
            <a:r>
              <a:rPr lang="en-US" dirty="0" err="1">
                <a:effectLst/>
              </a:rPr>
              <a:t>x</a:t>
            </a:r>
            <a:r>
              <a:rPr lang="en-US" baseline="-25000" dirty="0" err="1">
                <a:effectLst/>
              </a:rPr>
              <a:t>R</a:t>
            </a:r>
            <a:r>
              <a:rPr lang="en-US" dirty="0">
                <a:effectLst/>
              </a:rPr>
              <a:t> ) is transformed into a </a:t>
            </a:r>
            <a:r>
              <a:rPr lang="en-US" dirty="0">
                <a:solidFill>
                  <a:schemeClr val="tx1"/>
                </a:solidFill>
                <a:effectLst/>
              </a:rPr>
              <a:t>discrete tessellation, i.e. the grid defined by the nodes </a:t>
            </a:r>
            <a:r>
              <a:rPr lang="en-US" dirty="0" err="1">
                <a:solidFill>
                  <a:schemeClr val="tx1"/>
                </a:solidFill>
                <a:effectLst/>
              </a:rPr>
              <a:t>x</a:t>
            </a:r>
            <a:r>
              <a:rPr lang="en-US" baseline="-25000" dirty="0" err="1">
                <a:solidFill>
                  <a:schemeClr val="tx1"/>
                </a:solidFill>
                <a:effectLst/>
              </a:rPr>
              <a:t>j</a:t>
            </a:r>
            <a:r>
              <a:rPr lang="en-US" dirty="0">
                <a:solidFill>
                  <a:schemeClr val="tx1"/>
                </a:solidFill>
                <a:effectLst/>
              </a:rPr>
              <a:t> or the intervals between two nodes (volume) x</a:t>
            </a:r>
            <a:r>
              <a:rPr lang="en-US" baseline="-25000" dirty="0">
                <a:solidFill>
                  <a:schemeClr val="tx1"/>
                </a:solidFill>
                <a:effectLst/>
              </a:rPr>
              <a:t>j+1</a:t>
            </a:r>
            <a:r>
              <a:rPr lang="en-US" dirty="0">
                <a:solidFill>
                  <a:schemeClr val="tx1"/>
                </a:solidFill>
                <a:effectLst/>
              </a:rPr>
              <a:t> − </a:t>
            </a:r>
            <a:r>
              <a:rPr lang="en-US" dirty="0" err="1">
                <a:solidFill>
                  <a:schemeClr val="tx1"/>
                </a:solidFill>
                <a:effectLst/>
              </a:rPr>
              <a:t>x</a:t>
            </a:r>
            <a:r>
              <a:rPr lang="en-US" baseline="-25000" dirty="0" err="1">
                <a:solidFill>
                  <a:schemeClr val="tx1"/>
                </a:solidFill>
                <a:effectLst/>
              </a:rPr>
              <a:t>j</a:t>
            </a:r>
            <a:r>
              <a:rPr lang="en-US" dirty="0">
                <a:solidFill>
                  <a:schemeClr val="tx1"/>
                </a:solidFill>
                <a:effectLst/>
              </a:rPr>
              <a:t> = </a:t>
            </a:r>
            <a:r>
              <a:rPr lang="en-US" dirty="0">
                <a:effectLst/>
                <a:latin typeface="Symbol" pitchFamily="2" charset="2"/>
              </a:rPr>
              <a:t>D</a:t>
            </a:r>
            <a:r>
              <a:rPr lang="en-US" dirty="0">
                <a:effectLst/>
              </a:rPr>
              <a:t>x</a:t>
            </a:r>
            <a:r>
              <a:rPr lang="en-US" dirty="0">
                <a:solidFill>
                  <a:schemeClr val="tx1"/>
                </a:solidFill>
                <a:effectLst/>
              </a:rPr>
              <a:t> </a:t>
            </a:r>
          </a:p>
          <a:p>
            <a:pPr marL="342900" indent="-342900">
              <a:buFont typeface="Arial" panose="020B0604020202020204" pitchFamily="34" charset="0"/>
              <a:buChar char="•"/>
            </a:pPr>
            <a:r>
              <a:rPr lang="en-US" dirty="0">
                <a:solidFill>
                  <a:schemeClr val="tx1"/>
                </a:solidFill>
                <a:effectLst/>
              </a:rPr>
              <a:t>A similar tessellation is also used to represent time discretely in terms of level </a:t>
            </a:r>
            <a:r>
              <a:rPr lang="en-US" dirty="0" err="1">
                <a:solidFill>
                  <a:schemeClr val="tx1"/>
                </a:solidFill>
                <a:effectLst/>
              </a:rPr>
              <a:t>t</a:t>
            </a:r>
            <a:r>
              <a:rPr lang="en-US" baseline="-25000" dirty="0" err="1">
                <a:solidFill>
                  <a:schemeClr val="tx1"/>
                </a:solidFill>
                <a:effectLst/>
              </a:rPr>
              <a:t>n</a:t>
            </a:r>
            <a:r>
              <a:rPr lang="en-US" dirty="0">
                <a:solidFill>
                  <a:schemeClr val="tx1"/>
                </a:solidFill>
                <a:effectLst/>
              </a:rPr>
              <a:t> or intervals t</a:t>
            </a:r>
            <a:r>
              <a:rPr lang="en-US" baseline="-25000" dirty="0">
                <a:solidFill>
                  <a:schemeClr val="tx1"/>
                </a:solidFill>
                <a:effectLst/>
              </a:rPr>
              <a:t>n+1</a:t>
            </a:r>
            <a:r>
              <a:rPr lang="en-US" dirty="0">
                <a:solidFill>
                  <a:schemeClr val="tx1"/>
                </a:solidFill>
                <a:effectLst/>
              </a:rPr>
              <a:t> − </a:t>
            </a:r>
            <a:r>
              <a:rPr lang="en-US" dirty="0" err="1">
                <a:solidFill>
                  <a:schemeClr val="tx1"/>
                </a:solidFill>
                <a:effectLst/>
              </a:rPr>
              <a:t>t</a:t>
            </a:r>
            <a:r>
              <a:rPr lang="en-US" baseline="-25000" dirty="0" err="1">
                <a:solidFill>
                  <a:schemeClr val="tx1"/>
                </a:solidFill>
                <a:effectLst/>
              </a:rPr>
              <a:t>n</a:t>
            </a:r>
            <a:r>
              <a:rPr lang="en-US" dirty="0">
                <a:solidFill>
                  <a:schemeClr val="tx1"/>
                </a:solidFill>
                <a:effectLst/>
              </a:rPr>
              <a:t> = </a:t>
            </a:r>
            <a:r>
              <a:rPr lang="en-US" dirty="0">
                <a:effectLst/>
                <a:latin typeface="Symbol" pitchFamily="2" charset="2"/>
              </a:rPr>
              <a:t>D</a:t>
            </a:r>
            <a:r>
              <a:rPr lang="en-US" dirty="0">
                <a:latin typeface="Symbol" pitchFamily="2" charset="2"/>
              </a:rPr>
              <a:t>t</a:t>
            </a:r>
            <a:r>
              <a:rPr lang="en-US" dirty="0">
                <a:solidFill>
                  <a:schemeClr val="tx1"/>
                </a:solidFill>
                <a:effectLst/>
              </a:rPr>
              <a:t> </a:t>
            </a:r>
          </a:p>
          <a:p>
            <a:pPr marL="342900" indent="-342900">
              <a:buFont typeface="Arial" panose="020B0604020202020204" pitchFamily="34" charset="0"/>
              <a:buChar char="•"/>
            </a:pPr>
            <a:r>
              <a:rPr lang="en-US" dirty="0">
                <a:solidFill>
                  <a:schemeClr val="tx1"/>
                </a:solidFill>
                <a:effectLst/>
              </a:rPr>
              <a:t>The solution of the original advection-diffusion equation is only sought at the specific locations (</a:t>
            </a:r>
            <a:r>
              <a:rPr lang="en-US" dirty="0" err="1">
                <a:solidFill>
                  <a:schemeClr val="tx1"/>
                </a:solidFill>
                <a:effectLst/>
              </a:rPr>
              <a:t>x</a:t>
            </a:r>
            <a:r>
              <a:rPr lang="en-US" baseline="-25000" dirty="0" err="1">
                <a:solidFill>
                  <a:schemeClr val="tx1"/>
                </a:solidFill>
                <a:effectLst/>
              </a:rPr>
              <a:t>j</a:t>
            </a:r>
            <a:r>
              <a:rPr lang="en-US" dirty="0">
                <a:solidFill>
                  <a:schemeClr val="tx1"/>
                </a:solidFill>
                <a:effectLst/>
              </a:rPr>
              <a:t>) and time (</a:t>
            </a:r>
            <a:r>
              <a:rPr lang="en-US" dirty="0" err="1">
                <a:solidFill>
                  <a:schemeClr val="tx1"/>
                </a:solidFill>
                <a:effectLst/>
              </a:rPr>
              <a:t>t</a:t>
            </a:r>
            <a:r>
              <a:rPr lang="en-US" baseline="-25000" dirty="0" err="1">
                <a:solidFill>
                  <a:schemeClr val="tx1"/>
                </a:solidFill>
                <a:effectLst/>
              </a:rPr>
              <a:t>n</a:t>
            </a:r>
            <a:r>
              <a:rPr lang="en-US" dirty="0">
                <a:solidFill>
                  <a:schemeClr val="tx1"/>
                </a:solidFill>
                <a:effectLst/>
              </a:rPr>
              <a:t>) </a:t>
            </a:r>
          </a:p>
          <a:p>
            <a:endParaRPr lang="en-US" dirty="0"/>
          </a:p>
        </p:txBody>
      </p:sp>
      <p:pic>
        <p:nvPicPr>
          <p:cNvPr id="7169" name="Picture 1" descr="page6image52532720">
            <a:extLst>
              <a:ext uri="{FF2B5EF4-FFF2-40B4-BE49-F238E27FC236}">
                <a16:creationId xmlns:a16="http://schemas.microsoft.com/office/drawing/2014/main" id="{98F1D347-85FA-DD5E-AA33-DDDA1A043E8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69791" y="3898875"/>
            <a:ext cx="4186989" cy="27432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348EAE58-FEAF-B8FE-268C-A6DF118E2550}"/>
              </a:ext>
            </a:extLst>
          </p:cNvPr>
          <p:cNvPicPr>
            <a:picLocks noChangeAspect="1"/>
          </p:cNvPicPr>
          <p:nvPr/>
        </p:nvPicPr>
        <p:blipFill>
          <a:blip r:embed="rId3"/>
          <a:stretch>
            <a:fillRect/>
          </a:stretch>
        </p:blipFill>
        <p:spPr>
          <a:xfrm>
            <a:off x="4738624" y="3477260"/>
            <a:ext cx="1701800" cy="330200"/>
          </a:xfrm>
          <a:prstGeom prst="rect">
            <a:avLst/>
          </a:prstGeom>
        </p:spPr>
      </p:pic>
      <p:sp>
        <p:nvSpPr>
          <p:cNvPr id="7" name="TextBox 6">
            <a:extLst>
              <a:ext uri="{FF2B5EF4-FFF2-40B4-BE49-F238E27FC236}">
                <a16:creationId xmlns:a16="http://schemas.microsoft.com/office/drawing/2014/main" id="{3F4349CE-C0C6-9A06-61F0-2C1935663E3D}"/>
              </a:ext>
            </a:extLst>
          </p:cNvPr>
          <p:cNvSpPr txBox="1"/>
          <p:nvPr/>
        </p:nvSpPr>
        <p:spPr>
          <a:xfrm>
            <a:off x="3816096" y="6315456"/>
            <a:ext cx="0" cy="0"/>
          </a:xfrm>
          <a:prstGeom prst="rect">
            <a:avLst/>
          </a:prstGeom>
        </p:spPr>
        <p:txBody>
          <a:bodyPr vert="horz" wrap="none" lIns="91440" tIns="45720" rIns="91440" bIns="45720" rtlCol="0">
            <a:noAutofit/>
          </a:bodyPr>
          <a:lstStyle/>
          <a:p>
            <a:pPr algn="l"/>
            <a:r>
              <a:rPr lang="en-US" dirty="0"/>
              <a:t>Nodes j-1,  j,    j+1, …</a:t>
            </a:r>
          </a:p>
        </p:txBody>
      </p:sp>
      <p:cxnSp>
        <p:nvCxnSpPr>
          <p:cNvPr id="13" name="Straight Arrow Connector 12">
            <a:extLst>
              <a:ext uri="{FF2B5EF4-FFF2-40B4-BE49-F238E27FC236}">
                <a16:creationId xmlns:a16="http://schemas.microsoft.com/office/drawing/2014/main" id="{3E6E4A19-8B01-6FC8-0537-20D4CBFC8553}"/>
              </a:ext>
            </a:extLst>
          </p:cNvPr>
          <p:cNvCxnSpPr>
            <a:cxnSpLocks/>
          </p:cNvCxnSpPr>
          <p:nvPr/>
        </p:nvCxnSpPr>
        <p:spPr>
          <a:xfrm flipV="1">
            <a:off x="5352288" y="5419344"/>
            <a:ext cx="573653" cy="914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56BC8F6C-DC23-8211-7EE3-FDAD8CB88269}"/>
              </a:ext>
            </a:extLst>
          </p:cNvPr>
          <p:cNvCxnSpPr>
            <a:cxnSpLocks/>
          </p:cNvCxnSpPr>
          <p:nvPr/>
        </p:nvCxnSpPr>
        <p:spPr>
          <a:xfrm flipV="1">
            <a:off x="4974336" y="5419344"/>
            <a:ext cx="573653" cy="914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36905BCD-00D5-678A-778A-F20875532392}"/>
              </a:ext>
            </a:extLst>
          </p:cNvPr>
          <p:cNvCxnSpPr>
            <a:cxnSpLocks/>
          </p:cNvCxnSpPr>
          <p:nvPr/>
        </p:nvCxnSpPr>
        <p:spPr>
          <a:xfrm flipV="1">
            <a:off x="4596384" y="5419344"/>
            <a:ext cx="573653" cy="914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51835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E7A734-2FF6-CD94-BA8E-60E3BDFDF5D4}"/>
              </a:ext>
            </a:extLst>
          </p:cNvPr>
          <p:cNvSpPr>
            <a:spLocks noGrp="1"/>
          </p:cNvSpPr>
          <p:nvPr>
            <p:ph type="title"/>
          </p:nvPr>
        </p:nvSpPr>
        <p:spPr/>
        <p:txBody>
          <a:bodyPr/>
          <a:lstStyle/>
          <a:p>
            <a:r>
              <a:rPr lang="en-US" dirty="0"/>
              <a:t>Approximations to the Continuous Derivative</a:t>
            </a:r>
          </a:p>
        </p:txBody>
      </p:sp>
      <p:sp>
        <p:nvSpPr>
          <p:cNvPr id="3" name="Slide Number Placeholder 2">
            <a:extLst>
              <a:ext uri="{FF2B5EF4-FFF2-40B4-BE49-F238E27FC236}">
                <a16:creationId xmlns:a16="http://schemas.microsoft.com/office/drawing/2014/main" id="{496667C5-DE48-D175-0662-6177F7C45E9B}"/>
              </a:ext>
            </a:extLst>
          </p:cNvPr>
          <p:cNvSpPr>
            <a:spLocks noGrp="1"/>
          </p:cNvSpPr>
          <p:nvPr>
            <p:ph type="sldNum" sz="quarter" idx="10"/>
          </p:nvPr>
        </p:nvSpPr>
        <p:spPr/>
        <p:txBody>
          <a:bodyPr/>
          <a:lstStyle/>
          <a:p>
            <a:fld id="{4FAB73BC-B049-4115-A692-8D63A059BFB8}" type="slidenum">
              <a:rPr lang="en-US" smtClean="0"/>
              <a:pPr/>
              <a:t>6</a:t>
            </a:fld>
            <a:endParaRPr lang="en-US" dirty="0"/>
          </a:p>
        </p:txBody>
      </p:sp>
      <p:sp>
        <p:nvSpPr>
          <p:cNvPr id="4" name="Content Placeholder 3">
            <a:extLst>
              <a:ext uri="{FF2B5EF4-FFF2-40B4-BE49-F238E27FC236}">
                <a16:creationId xmlns:a16="http://schemas.microsoft.com/office/drawing/2014/main" id="{99444503-7FF8-B97F-18E7-0976CA819074}"/>
              </a:ext>
            </a:extLst>
          </p:cNvPr>
          <p:cNvSpPr>
            <a:spLocks noGrp="1"/>
          </p:cNvSpPr>
          <p:nvPr>
            <p:ph sz="quarter" idx="11"/>
          </p:nvPr>
        </p:nvSpPr>
        <p:spPr>
          <a:xfrm>
            <a:off x="647700" y="1409700"/>
            <a:ext cx="11049000" cy="5283708"/>
          </a:xfrm>
        </p:spPr>
        <p:txBody>
          <a:bodyPr>
            <a:normAutofit lnSpcReduction="10000"/>
          </a:bodyPr>
          <a:lstStyle/>
          <a:p>
            <a:pPr marL="342900" indent="-342900">
              <a:buFont typeface="Arial" panose="020B0604020202020204" pitchFamily="34" charset="0"/>
              <a:buChar char="•"/>
            </a:pPr>
            <a:r>
              <a:rPr lang="en-US" dirty="0">
                <a:effectLst/>
              </a:rPr>
              <a:t>The governing equation must also be transformed into an equivalent discrete representation</a:t>
            </a:r>
          </a:p>
          <a:p>
            <a:pPr marL="342900" indent="-342900">
              <a:buFont typeface="Arial" panose="020B0604020202020204" pitchFamily="34" charset="0"/>
              <a:buChar char="•"/>
            </a:pPr>
            <a:r>
              <a:rPr lang="en-US" dirty="0">
                <a:effectLst/>
              </a:rPr>
              <a:t>The simplest approach involves replacing each (continuous) derivative into a discrete relationship between the function </a:t>
            </a:r>
            <a:r>
              <a:rPr lang="en-US" dirty="0">
                <a:latin typeface="Symbol" pitchFamily="2" charset="2"/>
              </a:rPr>
              <a:t>f</a:t>
            </a:r>
            <a:r>
              <a:rPr lang="el-GR" dirty="0">
                <a:effectLst/>
              </a:rPr>
              <a:t> </a:t>
            </a:r>
            <a:r>
              <a:rPr lang="en-US" dirty="0">
                <a:effectLst/>
              </a:rPr>
              <a:t>represented at the grid nodes</a:t>
            </a:r>
          </a:p>
          <a:p>
            <a:pPr marL="342900" indent="-342900">
              <a:buFont typeface="Arial" panose="020B0604020202020204" pitchFamily="34" charset="0"/>
              <a:buChar char="•"/>
            </a:pPr>
            <a:r>
              <a:rPr lang="en-US" dirty="0">
                <a:effectLst/>
              </a:rPr>
              <a:t>Recall the formal definition of derivative:</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effectLst/>
            </a:endParaRP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effectLst/>
              </a:rPr>
              <a:t>Evaluated for a finite value of </a:t>
            </a:r>
            <a:r>
              <a:rPr lang="en-US" dirty="0">
                <a:effectLst/>
                <a:latin typeface="Symbol" pitchFamily="2" charset="2"/>
              </a:rPr>
              <a:t>D</a:t>
            </a:r>
            <a:r>
              <a:rPr lang="en-US" dirty="0">
                <a:effectLst/>
              </a:rPr>
              <a:t>x</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effectLst/>
            </a:endParaRP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effectLst/>
              </a:rPr>
              <a:t>Note: </a:t>
            </a:r>
            <a:r>
              <a:rPr lang="en-US" dirty="0">
                <a:solidFill>
                  <a:schemeClr val="tx1"/>
                </a:solidFill>
              </a:rPr>
              <a:t>T</a:t>
            </a:r>
            <a:r>
              <a:rPr lang="en-US" dirty="0">
                <a:solidFill>
                  <a:schemeClr val="tx1"/>
                </a:solidFill>
                <a:effectLst/>
              </a:rPr>
              <a:t>he approximate sign represent the effect of the discretization error consequence of a non-zero </a:t>
            </a:r>
            <a:r>
              <a:rPr lang="en-US" dirty="0">
                <a:solidFill>
                  <a:schemeClr val="tx1"/>
                </a:solidFill>
                <a:effectLst/>
                <a:latin typeface="Symbol" pitchFamily="2" charset="2"/>
              </a:rPr>
              <a:t>D</a:t>
            </a:r>
            <a:r>
              <a:rPr lang="en-US" dirty="0">
                <a:solidFill>
                  <a:schemeClr val="tx1"/>
                </a:solidFill>
                <a:effectLst/>
              </a:rPr>
              <a:t>x </a:t>
            </a:r>
            <a:br>
              <a:rPr lang="en-US" dirty="0">
                <a:solidFill>
                  <a:schemeClr val="tx1"/>
                </a:solidFill>
                <a:effectLst/>
              </a:rPr>
            </a:br>
            <a:endParaRPr lang="en-US" dirty="0">
              <a:solidFill>
                <a:schemeClr val="tx1"/>
              </a:solidFill>
              <a:effectLst/>
            </a:endParaRPr>
          </a:p>
          <a:p>
            <a:endParaRPr lang="en-US" dirty="0"/>
          </a:p>
        </p:txBody>
      </p:sp>
      <p:pic>
        <p:nvPicPr>
          <p:cNvPr id="7" name="Picture 6">
            <a:extLst>
              <a:ext uri="{FF2B5EF4-FFF2-40B4-BE49-F238E27FC236}">
                <a16:creationId xmlns:a16="http://schemas.microsoft.com/office/drawing/2014/main" id="{90CA1EBC-F5B1-1F8D-E158-20C582542A73}"/>
              </a:ext>
            </a:extLst>
          </p:cNvPr>
          <p:cNvPicPr>
            <a:picLocks noChangeAspect="1"/>
          </p:cNvPicPr>
          <p:nvPr/>
        </p:nvPicPr>
        <p:blipFill>
          <a:blip r:embed="rId2"/>
          <a:stretch>
            <a:fillRect/>
          </a:stretch>
        </p:blipFill>
        <p:spPr>
          <a:xfrm>
            <a:off x="3864102" y="3409950"/>
            <a:ext cx="4000500" cy="609600"/>
          </a:xfrm>
          <a:prstGeom prst="rect">
            <a:avLst/>
          </a:prstGeom>
        </p:spPr>
      </p:pic>
      <p:pic>
        <p:nvPicPr>
          <p:cNvPr id="9" name="Picture 8">
            <a:extLst>
              <a:ext uri="{FF2B5EF4-FFF2-40B4-BE49-F238E27FC236}">
                <a16:creationId xmlns:a16="http://schemas.microsoft.com/office/drawing/2014/main" id="{D357AEFB-ABDD-2DD0-8F2D-88E20E7468FF}"/>
              </a:ext>
            </a:extLst>
          </p:cNvPr>
          <p:cNvPicPr>
            <a:picLocks noChangeAspect="1"/>
          </p:cNvPicPr>
          <p:nvPr/>
        </p:nvPicPr>
        <p:blipFill>
          <a:blip r:embed="rId3"/>
          <a:stretch>
            <a:fillRect/>
          </a:stretch>
        </p:blipFill>
        <p:spPr>
          <a:xfrm>
            <a:off x="3969512" y="4746879"/>
            <a:ext cx="3302000" cy="609600"/>
          </a:xfrm>
          <a:prstGeom prst="rect">
            <a:avLst/>
          </a:prstGeom>
        </p:spPr>
      </p:pic>
      <p:pic>
        <p:nvPicPr>
          <p:cNvPr id="10" name="Picture 9">
            <a:extLst>
              <a:ext uri="{FF2B5EF4-FFF2-40B4-BE49-F238E27FC236}">
                <a16:creationId xmlns:a16="http://schemas.microsoft.com/office/drawing/2014/main" id="{9BEB609F-60E6-44FE-0548-122BE80E28DE}"/>
              </a:ext>
            </a:extLst>
          </p:cNvPr>
          <p:cNvPicPr>
            <a:picLocks noChangeAspect="1"/>
          </p:cNvPicPr>
          <p:nvPr/>
        </p:nvPicPr>
        <p:blipFill>
          <a:blip r:embed="rId4"/>
          <a:stretch>
            <a:fillRect/>
          </a:stretch>
        </p:blipFill>
        <p:spPr>
          <a:xfrm>
            <a:off x="7610602" y="4905629"/>
            <a:ext cx="508000" cy="292100"/>
          </a:xfrm>
          <a:prstGeom prst="rect">
            <a:avLst/>
          </a:prstGeom>
        </p:spPr>
      </p:pic>
    </p:spTree>
    <p:extLst>
      <p:ext uri="{BB962C8B-B14F-4D97-AF65-F5344CB8AC3E}">
        <p14:creationId xmlns:p14="http://schemas.microsoft.com/office/powerpoint/2010/main" val="16096772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A3BBFF-8D08-2828-B585-E82C06767967}"/>
              </a:ext>
            </a:extLst>
          </p:cNvPr>
          <p:cNvSpPr>
            <a:spLocks noGrp="1"/>
          </p:cNvSpPr>
          <p:nvPr>
            <p:ph type="title"/>
          </p:nvPr>
        </p:nvSpPr>
        <p:spPr/>
        <p:txBody>
          <a:bodyPr/>
          <a:lstStyle/>
          <a:p>
            <a:r>
              <a:rPr lang="en-US" dirty="0"/>
              <a:t>Geometric Interpretation</a:t>
            </a:r>
          </a:p>
        </p:txBody>
      </p:sp>
      <p:sp>
        <p:nvSpPr>
          <p:cNvPr id="3" name="Slide Number Placeholder 2">
            <a:extLst>
              <a:ext uri="{FF2B5EF4-FFF2-40B4-BE49-F238E27FC236}">
                <a16:creationId xmlns:a16="http://schemas.microsoft.com/office/drawing/2014/main" id="{A5E910F1-1C92-BDD6-EE31-A9C4FBBED8D4}"/>
              </a:ext>
            </a:extLst>
          </p:cNvPr>
          <p:cNvSpPr>
            <a:spLocks noGrp="1"/>
          </p:cNvSpPr>
          <p:nvPr>
            <p:ph type="sldNum" sz="quarter" idx="10"/>
          </p:nvPr>
        </p:nvSpPr>
        <p:spPr/>
        <p:txBody>
          <a:bodyPr/>
          <a:lstStyle/>
          <a:p>
            <a:fld id="{4FAB73BC-B049-4115-A692-8D63A059BFB8}" type="slidenum">
              <a:rPr lang="en-US" smtClean="0"/>
              <a:pPr/>
              <a:t>7</a:t>
            </a:fld>
            <a:endParaRPr lang="en-US" dirty="0"/>
          </a:p>
        </p:txBody>
      </p:sp>
      <p:sp>
        <p:nvSpPr>
          <p:cNvPr id="4" name="Content Placeholder 3">
            <a:extLst>
              <a:ext uri="{FF2B5EF4-FFF2-40B4-BE49-F238E27FC236}">
                <a16:creationId xmlns:a16="http://schemas.microsoft.com/office/drawing/2014/main" id="{8AEA81C2-C2A7-B751-C5E4-95C16157253E}"/>
              </a:ext>
            </a:extLst>
          </p:cNvPr>
          <p:cNvSpPr>
            <a:spLocks noGrp="1"/>
          </p:cNvSpPr>
          <p:nvPr>
            <p:ph sz="quarter" idx="11"/>
          </p:nvPr>
        </p:nvSpPr>
        <p:spPr/>
        <p:txBody>
          <a:bodyPr/>
          <a:lstStyle/>
          <a:p>
            <a:r>
              <a:rPr lang="en-US" dirty="0"/>
              <a:t>The formula introduced  before,</a:t>
            </a:r>
          </a:p>
          <a:p>
            <a:endParaRPr lang="en-US" dirty="0"/>
          </a:p>
          <a:p>
            <a:endParaRPr lang="en-US" dirty="0"/>
          </a:p>
          <a:p>
            <a:endParaRPr lang="en-US" dirty="0"/>
          </a:p>
          <a:p>
            <a:r>
              <a:rPr lang="en-US" dirty="0">
                <a:effectLst/>
              </a:rPr>
              <a:t>is only one of the possible representations of the derivative</a:t>
            </a:r>
          </a:p>
          <a:p>
            <a:r>
              <a:rPr lang="en-US" dirty="0">
                <a:effectLst/>
              </a:rPr>
              <a:t>It can be interpreted geometrically as the approximate slope of a smooth interpolant of the discrete values </a:t>
            </a:r>
            <a:r>
              <a:rPr lang="en-US" dirty="0">
                <a:effectLst/>
                <a:latin typeface="Symbol" pitchFamily="2" charset="2"/>
              </a:rPr>
              <a:t>f</a:t>
            </a:r>
            <a:r>
              <a:rPr lang="en-US" baseline="-25000" dirty="0">
                <a:effectLst/>
              </a:rPr>
              <a:t>j</a:t>
            </a:r>
            <a:r>
              <a:rPr lang="en-US" dirty="0">
                <a:effectLst/>
              </a:rPr>
              <a:t> </a:t>
            </a:r>
          </a:p>
          <a:p>
            <a:endParaRPr lang="en-US" dirty="0"/>
          </a:p>
        </p:txBody>
      </p:sp>
      <p:pic>
        <p:nvPicPr>
          <p:cNvPr id="5" name="Picture 4">
            <a:extLst>
              <a:ext uri="{FF2B5EF4-FFF2-40B4-BE49-F238E27FC236}">
                <a16:creationId xmlns:a16="http://schemas.microsoft.com/office/drawing/2014/main" id="{EB516858-4D2C-A495-BAF2-29E1F8570A5A}"/>
              </a:ext>
            </a:extLst>
          </p:cNvPr>
          <p:cNvPicPr>
            <a:picLocks noChangeAspect="1"/>
          </p:cNvPicPr>
          <p:nvPr/>
        </p:nvPicPr>
        <p:blipFill>
          <a:blip r:embed="rId2"/>
          <a:stretch>
            <a:fillRect/>
          </a:stretch>
        </p:blipFill>
        <p:spPr>
          <a:xfrm>
            <a:off x="3457448" y="2210943"/>
            <a:ext cx="3302000" cy="609600"/>
          </a:xfrm>
          <a:prstGeom prst="rect">
            <a:avLst/>
          </a:prstGeom>
        </p:spPr>
      </p:pic>
      <p:pic>
        <p:nvPicPr>
          <p:cNvPr id="9217" name="Picture 1" descr="page8image53358992">
            <a:extLst>
              <a:ext uri="{FF2B5EF4-FFF2-40B4-BE49-F238E27FC236}">
                <a16:creationId xmlns:a16="http://schemas.microsoft.com/office/drawing/2014/main" id="{52A6CB81-286E-339C-A7A4-03B8B8D632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83794" y="4076700"/>
            <a:ext cx="3824654" cy="27432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615C2608-928E-6D73-8686-71056B594B30}"/>
              </a:ext>
            </a:extLst>
          </p:cNvPr>
          <p:cNvPicPr>
            <a:picLocks noChangeAspect="1"/>
          </p:cNvPicPr>
          <p:nvPr/>
        </p:nvPicPr>
        <p:blipFill>
          <a:blip r:embed="rId4"/>
          <a:stretch>
            <a:fillRect/>
          </a:stretch>
        </p:blipFill>
        <p:spPr>
          <a:xfrm>
            <a:off x="6759448" y="4223004"/>
            <a:ext cx="2844800" cy="736600"/>
          </a:xfrm>
          <a:prstGeom prst="rect">
            <a:avLst/>
          </a:prstGeom>
        </p:spPr>
      </p:pic>
      <p:pic>
        <p:nvPicPr>
          <p:cNvPr id="7" name="Picture 6">
            <a:extLst>
              <a:ext uri="{FF2B5EF4-FFF2-40B4-BE49-F238E27FC236}">
                <a16:creationId xmlns:a16="http://schemas.microsoft.com/office/drawing/2014/main" id="{14F5E3B7-2F20-4A4F-B555-D2A83C4A3C9F}"/>
              </a:ext>
            </a:extLst>
          </p:cNvPr>
          <p:cNvPicPr>
            <a:picLocks noChangeAspect="1"/>
          </p:cNvPicPr>
          <p:nvPr/>
        </p:nvPicPr>
        <p:blipFill>
          <a:blip r:embed="rId5"/>
          <a:stretch>
            <a:fillRect/>
          </a:stretch>
        </p:blipFill>
        <p:spPr>
          <a:xfrm>
            <a:off x="6723888" y="5616130"/>
            <a:ext cx="3136900" cy="736600"/>
          </a:xfrm>
          <a:prstGeom prst="rect">
            <a:avLst/>
          </a:prstGeom>
        </p:spPr>
      </p:pic>
      <p:sp>
        <p:nvSpPr>
          <p:cNvPr id="8" name="TextBox 7">
            <a:extLst>
              <a:ext uri="{FF2B5EF4-FFF2-40B4-BE49-F238E27FC236}">
                <a16:creationId xmlns:a16="http://schemas.microsoft.com/office/drawing/2014/main" id="{AEDEEB21-413F-72D9-1F14-16F199A98DCF}"/>
              </a:ext>
            </a:extLst>
          </p:cNvPr>
          <p:cNvSpPr txBox="1"/>
          <p:nvPr/>
        </p:nvSpPr>
        <p:spPr>
          <a:xfrm>
            <a:off x="6705600" y="5096256"/>
            <a:ext cx="0" cy="0"/>
          </a:xfrm>
          <a:prstGeom prst="rect">
            <a:avLst/>
          </a:prstGeom>
        </p:spPr>
        <p:txBody>
          <a:bodyPr vert="horz" wrap="none" lIns="91440" tIns="45720" rIns="91440" bIns="45720" rtlCol="0">
            <a:noAutofit/>
          </a:bodyPr>
          <a:lstStyle/>
          <a:p>
            <a:pPr algn="l"/>
            <a:r>
              <a:rPr lang="en-US" dirty="0"/>
              <a:t>forward scheme</a:t>
            </a:r>
          </a:p>
        </p:txBody>
      </p:sp>
      <p:sp>
        <p:nvSpPr>
          <p:cNvPr id="9" name="TextBox 8">
            <a:extLst>
              <a:ext uri="{FF2B5EF4-FFF2-40B4-BE49-F238E27FC236}">
                <a16:creationId xmlns:a16="http://schemas.microsoft.com/office/drawing/2014/main" id="{CEC17B71-EF2D-C9E2-0808-061AEDFC4773}"/>
              </a:ext>
            </a:extLst>
          </p:cNvPr>
          <p:cNvSpPr txBox="1"/>
          <p:nvPr/>
        </p:nvSpPr>
        <p:spPr>
          <a:xfrm>
            <a:off x="6705600" y="6480048"/>
            <a:ext cx="0" cy="0"/>
          </a:xfrm>
          <a:prstGeom prst="rect">
            <a:avLst/>
          </a:prstGeom>
        </p:spPr>
        <p:txBody>
          <a:bodyPr vert="horz" wrap="none" lIns="91440" tIns="45720" rIns="91440" bIns="45720" rtlCol="0">
            <a:noAutofit/>
          </a:bodyPr>
          <a:lstStyle/>
          <a:p>
            <a:pPr algn="l"/>
            <a:r>
              <a:rPr lang="en-US" dirty="0"/>
              <a:t>central scheme</a:t>
            </a:r>
          </a:p>
        </p:txBody>
      </p:sp>
    </p:spTree>
    <p:extLst>
      <p:ext uri="{BB962C8B-B14F-4D97-AF65-F5344CB8AC3E}">
        <p14:creationId xmlns:p14="http://schemas.microsoft.com/office/powerpoint/2010/main" val="12619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E35723-6849-B4C8-A2C6-1AA3E644F56A}"/>
              </a:ext>
            </a:extLst>
          </p:cNvPr>
          <p:cNvSpPr>
            <a:spLocks noGrp="1"/>
          </p:cNvSpPr>
          <p:nvPr>
            <p:ph type="title"/>
          </p:nvPr>
        </p:nvSpPr>
        <p:spPr/>
        <p:txBody>
          <a:bodyPr/>
          <a:lstStyle/>
          <a:p>
            <a:r>
              <a:rPr lang="en-US" dirty="0"/>
              <a:t>Algebraic System of Equations: Explicit</a:t>
            </a:r>
          </a:p>
        </p:txBody>
      </p:sp>
      <p:sp>
        <p:nvSpPr>
          <p:cNvPr id="3" name="Slide Number Placeholder 2">
            <a:extLst>
              <a:ext uri="{FF2B5EF4-FFF2-40B4-BE49-F238E27FC236}">
                <a16:creationId xmlns:a16="http://schemas.microsoft.com/office/drawing/2014/main" id="{64E93EF3-1C58-0F2A-7651-BBA208D2E2F5}"/>
              </a:ext>
            </a:extLst>
          </p:cNvPr>
          <p:cNvSpPr>
            <a:spLocks noGrp="1"/>
          </p:cNvSpPr>
          <p:nvPr>
            <p:ph type="sldNum" sz="quarter" idx="10"/>
          </p:nvPr>
        </p:nvSpPr>
        <p:spPr/>
        <p:txBody>
          <a:bodyPr/>
          <a:lstStyle/>
          <a:p>
            <a:fld id="{4FAB73BC-B049-4115-A692-8D63A059BFB8}" type="slidenum">
              <a:rPr lang="en-US" smtClean="0"/>
              <a:pPr/>
              <a:t>8</a:t>
            </a:fld>
            <a:endParaRPr lang="en-US" dirty="0"/>
          </a:p>
        </p:txBody>
      </p:sp>
      <p:sp>
        <p:nvSpPr>
          <p:cNvPr id="4" name="Content Placeholder 3">
            <a:extLst>
              <a:ext uri="{FF2B5EF4-FFF2-40B4-BE49-F238E27FC236}">
                <a16:creationId xmlns:a16="http://schemas.microsoft.com/office/drawing/2014/main" id="{EA0117BB-8CE1-BF90-B512-749E06860826}"/>
              </a:ext>
            </a:extLst>
          </p:cNvPr>
          <p:cNvSpPr>
            <a:spLocks noGrp="1"/>
          </p:cNvSpPr>
          <p:nvPr>
            <p:ph sz="quarter" idx="11"/>
          </p:nvPr>
        </p:nvSpPr>
        <p:spPr>
          <a:xfrm>
            <a:off x="647700" y="1409700"/>
            <a:ext cx="11049000" cy="5332476"/>
          </a:xfrm>
        </p:spPr>
        <p:txBody>
          <a:bodyPr/>
          <a:lstStyle/>
          <a:p>
            <a:pPr marL="342900" indent="-342900">
              <a:buFont typeface="Arial" panose="020B0604020202020204" pitchFamily="34" charset="0"/>
              <a:buChar char="•"/>
            </a:pPr>
            <a:r>
              <a:rPr lang="en-US" dirty="0">
                <a:effectLst/>
              </a:rPr>
              <a:t>Starting from the (continuous) mathematical model:</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solidFill>
                  <a:schemeClr val="tx1"/>
                </a:solidFill>
                <a:effectLst/>
              </a:rPr>
              <a:t>The discretization step results in (discrete) computational model, for example using </a:t>
            </a:r>
            <a:r>
              <a:rPr lang="en-US" i="1" dirty="0">
                <a:solidFill>
                  <a:schemeClr val="tx1"/>
                </a:solidFill>
                <a:effectLst/>
              </a:rPr>
              <a:t>forward-in-time</a:t>
            </a:r>
            <a:r>
              <a:rPr lang="en-US" dirty="0">
                <a:solidFill>
                  <a:schemeClr val="tx1"/>
                </a:solidFill>
                <a:effectLst/>
              </a:rPr>
              <a:t> and </a:t>
            </a:r>
            <a:r>
              <a:rPr lang="en-US" i="1" dirty="0">
                <a:solidFill>
                  <a:schemeClr val="tx1"/>
                </a:solidFill>
                <a:effectLst/>
              </a:rPr>
              <a:t>central-in-space</a:t>
            </a:r>
            <a:r>
              <a:rPr lang="en-US" dirty="0">
                <a:solidFill>
                  <a:schemeClr val="tx1"/>
                </a:solidFill>
                <a:effectLst/>
              </a:rPr>
              <a:t> derivatives: </a:t>
            </a:r>
          </a:p>
          <a:p>
            <a:pPr marL="342900" indent="-342900">
              <a:buFont typeface="Arial" panose="020B0604020202020204" pitchFamily="34" charset="0"/>
              <a:buChar char="•"/>
            </a:pPr>
            <a:endParaRPr lang="en-US" dirty="0">
              <a:solidFill>
                <a:schemeClr val="tx1"/>
              </a:solidFill>
              <a:effectLst/>
            </a:endParaRPr>
          </a:p>
          <a:p>
            <a:pPr marL="342900" indent="-342900">
              <a:buFont typeface="Arial" panose="020B0604020202020204" pitchFamily="34" charset="0"/>
              <a:buChar char="•"/>
            </a:pPr>
            <a:endParaRPr lang="en-US" dirty="0">
              <a:solidFill>
                <a:schemeClr val="tx1"/>
              </a:solidFill>
            </a:endParaRPr>
          </a:p>
          <a:p>
            <a:endParaRPr lang="en-US" dirty="0">
              <a:solidFill>
                <a:schemeClr val="tx1"/>
              </a:solidFill>
            </a:endParaRPr>
          </a:p>
          <a:p>
            <a:r>
              <a:rPr lang="en-US" dirty="0">
                <a:solidFill>
                  <a:schemeClr val="tx1"/>
                </a:solidFill>
                <a:effectLst/>
              </a:rPr>
              <a:t>In this case the solution step is straightforward:</a:t>
            </a:r>
          </a:p>
          <a:p>
            <a:pPr marL="342900" indent="-342900">
              <a:buFont typeface="Arial" panose="020B0604020202020204" pitchFamily="34" charset="0"/>
              <a:buChar char="•"/>
            </a:pPr>
            <a:endParaRPr lang="en-US" dirty="0">
              <a:solidFill>
                <a:schemeClr val="tx1"/>
              </a:solidFill>
            </a:endParaRPr>
          </a:p>
          <a:p>
            <a:r>
              <a:rPr lang="en-US" dirty="0">
                <a:solidFill>
                  <a:schemeClr val="tx1"/>
                </a:solidFill>
                <a:effectLst/>
              </a:rPr>
              <a:t>The scheme is </a:t>
            </a:r>
            <a:r>
              <a:rPr lang="en-US" b="1" dirty="0">
                <a:solidFill>
                  <a:schemeClr val="tx1"/>
                </a:solidFill>
                <a:effectLst/>
              </a:rPr>
              <a:t>explicit and </a:t>
            </a:r>
            <a:r>
              <a:rPr lang="en-US" b="1" dirty="0">
                <a:solidFill>
                  <a:schemeClr val="tx1"/>
                </a:solidFill>
              </a:rPr>
              <a:t>represents an </a:t>
            </a:r>
            <a:r>
              <a:rPr lang="en-US" b="1" dirty="0">
                <a:solidFill>
                  <a:schemeClr val="tx1"/>
                </a:solidFill>
                <a:effectLst/>
              </a:rPr>
              <a:t>example of a finite differ</a:t>
            </a:r>
            <a:r>
              <a:rPr lang="en-US" b="1" dirty="0">
                <a:solidFill>
                  <a:schemeClr val="tx1"/>
                </a:solidFill>
              </a:rPr>
              <a:t>ence technique</a:t>
            </a:r>
            <a:endParaRPr lang="en-US" dirty="0"/>
          </a:p>
        </p:txBody>
      </p:sp>
      <p:pic>
        <p:nvPicPr>
          <p:cNvPr id="5" name="Picture 4">
            <a:extLst>
              <a:ext uri="{FF2B5EF4-FFF2-40B4-BE49-F238E27FC236}">
                <a16:creationId xmlns:a16="http://schemas.microsoft.com/office/drawing/2014/main" id="{F46D11D6-4801-C17C-624F-433CC5B689AE}"/>
              </a:ext>
            </a:extLst>
          </p:cNvPr>
          <p:cNvPicPr>
            <a:picLocks noChangeAspect="1"/>
          </p:cNvPicPr>
          <p:nvPr/>
        </p:nvPicPr>
        <p:blipFill>
          <a:blip r:embed="rId2"/>
          <a:stretch>
            <a:fillRect/>
          </a:stretch>
        </p:blipFill>
        <p:spPr>
          <a:xfrm>
            <a:off x="3418840" y="2119046"/>
            <a:ext cx="2273300" cy="622300"/>
          </a:xfrm>
          <a:prstGeom prst="rect">
            <a:avLst/>
          </a:prstGeom>
        </p:spPr>
      </p:pic>
      <p:pic>
        <p:nvPicPr>
          <p:cNvPr id="7" name="Picture 6">
            <a:extLst>
              <a:ext uri="{FF2B5EF4-FFF2-40B4-BE49-F238E27FC236}">
                <a16:creationId xmlns:a16="http://schemas.microsoft.com/office/drawing/2014/main" id="{8026107F-11E6-120A-B399-0977E0033007}"/>
              </a:ext>
            </a:extLst>
          </p:cNvPr>
          <p:cNvPicPr>
            <a:picLocks noChangeAspect="1"/>
          </p:cNvPicPr>
          <p:nvPr/>
        </p:nvPicPr>
        <p:blipFill>
          <a:blip r:embed="rId3"/>
          <a:stretch>
            <a:fillRect/>
          </a:stretch>
        </p:blipFill>
        <p:spPr>
          <a:xfrm>
            <a:off x="6417564" y="5271262"/>
            <a:ext cx="4648200" cy="381000"/>
          </a:xfrm>
          <a:prstGeom prst="rect">
            <a:avLst/>
          </a:prstGeom>
        </p:spPr>
      </p:pic>
      <p:pic>
        <p:nvPicPr>
          <p:cNvPr id="9" name="Picture 8">
            <a:extLst>
              <a:ext uri="{FF2B5EF4-FFF2-40B4-BE49-F238E27FC236}">
                <a16:creationId xmlns:a16="http://schemas.microsoft.com/office/drawing/2014/main" id="{77EFA7A2-FE6F-F7CF-A8D2-27DE2FDBA180}"/>
              </a:ext>
            </a:extLst>
          </p:cNvPr>
          <p:cNvPicPr>
            <a:picLocks noChangeAspect="1"/>
          </p:cNvPicPr>
          <p:nvPr/>
        </p:nvPicPr>
        <p:blipFill>
          <a:blip r:embed="rId4"/>
          <a:stretch>
            <a:fillRect/>
          </a:stretch>
        </p:blipFill>
        <p:spPr>
          <a:xfrm>
            <a:off x="2869946" y="4224498"/>
            <a:ext cx="6159500" cy="673100"/>
          </a:xfrm>
          <a:prstGeom prst="rect">
            <a:avLst/>
          </a:prstGeom>
        </p:spPr>
      </p:pic>
    </p:spTree>
    <p:extLst>
      <p:ext uri="{BB962C8B-B14F-4D97-AF65-F5344CB8AC3E}">
        <p14:creationId xmlns:p14="http://schemas.microsoft.com/office/powerpoint/2010/main" val="3068580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E35723-6849-B4C8-A2C6-1AA3E644F56A}"/>
              </a:ext>
            </a:extLst>
          </p:cNvPr>
          <p:cNvSpPr>
            <a:spLocks noGrp="1"/>
          </p:cNvSpPr>
          <p:nvPr>
            <p:ph type="title"/>
          </p:nvPr>
        </p:nvSpPr>
        <p:spPr/>
        <p:txBody>
          <a:bodyPr/>
          <a:lstStyle/>
          <a:p>
            <a:r>
              <a:rPr lang="en-US" dirty="0"/>
              <a:t>Algebraic System of Equations: Implicit</a:t>
            </a:r>
          </a:p>
        </p:txBody>
      </p:sp>
      <p:sp>
        <p:nvSpPr>
          <p:cNvPr id="3" name="Slide Number Placeholder 2">
            <a:extLst>
              <a:ext uri="{FF2B5EF4-FFF2-40B4-BE49-F238E27FC236}">
                <a16:creationId xmlns:a16="http://schemas.microsoft.com/office/drawing/2014/main" id="{64E93EF3-1C58-0F2A-7651-BBA208D2E2F5}"/>
              </a:ext>
            </a:extLst>
          </p:cNvPr>
          <p:cNvSpPr>
            <a:spLocks noGrp="1"/>
          </p:cNvSpPr>
          <p:nvPr>
            <p:ph type="sldNum" sz="quarter" idx="10"/>
          </p:nvPr>
        </p:nvSpPr>
        <p:spPr/>
        <p:txBody>
          <a:bodyPr/>
          <a:lstStyle/>
          <a:p>
            <a:fld id="{4FAB73BC-B049-4115-A692-8D63A059BFB8}" type="slidenum">
              <a:rPr lang="en-US" smtClean="0"/>
              <a:pPr/>
              <a:t>9</a:t>
            </a:fld>
            <a:endParaRPr lang="en-US" dirty="0"/>
          </a:p>
        </p:txBody>
      </p:sp>
      <p:sp>
        <p:nvSpPr>
          <p:cNvPr id="4" name="Content Placeholder 3">
            <a:extLst>
              <a:ext uri="{FF2B5EF4-FFF2-40B4-BE49-F238E27FC236}">
                <a16:creationId xmlns:a16="http://schemas.microsoft.com/office/drawing/2014/main" id="{EA0117BB-8CE1-BF90-B512-749E06860826}"/>
              </a:ext>
            </a:extLst>
          </p:cNvPr>
          <p:cNvSpPr>
            <a:spLocks noGrp="1"/>
          </p:cNvSpPr>
          <p:nvPr>
            <p:ph sz="quarter" idx="11"/>
          </p:nvPr>
        </p:nvSpPr>
        <p:spPr>
          <a:xfrm>
            <a:off x="647700" y="1409700"/>
            <a:ext cx="11049000" cy="5332476"/>
          </a:xfrm>
        </p:spPr>
        <p:txBody>
          <a:bodyPr>
            <a:normAutofit/>
          </a:bodyPr>
          <a:lstStyle/>
          <a:p>
            <a:r>
              <a:rPr lang="en-US" dirty="0">
                <a:effectLst/>
              </a:rPr>
              <a:t>Different choices of discretization techniques lead to more complex solution steps</a:t>
            </a:r>
            <a:endParaRPr lang="en-US" dirty="0"/>
          </a:p>
          <a:p>
            <a:pPr marL="342900" indent="-342900">
              <a:buFont typeface="Arial" panose="020B0604020202020204" pitchFamily="34" charset="0"/>
              <a:buChar char="•"/>
            </a:pPr>
            <a:r>
              <a:rPr lang="en-US" dirty="0">
                <a:solidFill>
                  <a:schemeClr val="tx1"/>
                </a:solidFill>
                <a:effectLst/>
              </a:rPr>
              <a:t>For example, </a:t>
            </a:r>
            <a:r>
              <a:rPr lang="en-US" i="1" dirty="0">
                <a:solidFill>
                  <a:schemeClr val="tx1"/>
                </a:solidFill>
                <a:effectLst/>
              </a:rPr>
              <a:t>backward-in-time</a:t>
            </a:r>
            <a:r>
              <a:rPr lang="en-US" dirty="0">
                <a:solidFill>
                  <a:schemeClr val="tx1"/>
                </a:solidFill>
                <a:effectLst/>
              </a:rPr>
              <a:t> and </a:t>
            </a:r>
            <a:r>
              <a:rPr lang="en-US" i="1" dirty="0">
                <a:solidFill>
                  <a:schemeClr val="tx1"/>
                </a:solidFill>
                <a:effectLst/>
              </a:rPr>
              <a:t>central-in-space</a:t>
            </a:r>
            <a:r>
              <a:rPr lang="en-US" dirty="0">
                <a:solidFill>
                  <a:schemeClr val="tx1"/>
                </a:solidFill>
                <a:effectLst/>
              </a:rPr>
              <a:t> derivatives: BT-CS</a:t>
            </a:r>
          </a:p>
          <a:p>
            <a:pPr marL="342900" indent="-342900">
              <a:buFont typeface="Arial" panose="020B0604020202020204" pitchFamily="34" charset="0"/>
              <a:buChar char="•"/>
            </a:pPr>
            <a:endParaRPr lang="en-US" dirty="0">
              <a:solidFill>
                <a:schemeClr val="tx1"/>
              </a:solidFill>
              <a:effectLst/>
            </a:endParaRPr>
          </a:p>
          <a:p>
            <a:pPr marL="342900" indent="-342900">
              <a:buFont typeface="Arial" panose="020B0604020202020204" pitchFamily="34" charset="0"/>
              <a:buChar char="•"/>
            </a:pPr>
            <a:endParaRPr lang="en-US" dirty="0">
              <a:solidFill>
                <a:schemeClr val="tx1"/>
              </a:solidFill>
            </a:endParaRPr>
          </a:p>
          <a:p>
            <a:endParaRPr lang="en-US" dirty="0">
              <a:solidFill>
                <a:schemeClr val="tx1"/>
              </a:solidFill>
            </a:endParaRPr>
          </a:p>
          <a:p>
            <a:pPr marL="342900" indent="-342900">
              <a:buFont typeface="Arial" panose="020B0604020202020204" pitchFamily="34" charset="0"/>
              <a:buChar char="•"/>
            </a:pPr>
            <a:endParaRPr lang="en-US" dirty="0">
              <a:solidFill>
                <a:schemeClr val="tx1"/>
              </a:solidFill>
            </a:endParaRPr>
          </a:p>
          <a:p>
            <a:pPr marL="342900" indent="-342900">
              <a:buFont typeface="Arial" panose="020B0604020202020204" pitchFamily="34" charset="0"/>
              <a:buChar char="•"/>
            </a:pPr>
            <a:r>
              <a:rPr lang="en-US" dirty="0">
                <a:solidFill>
                  <a:schemeClr val="tx1"/>
                </a:solidFill>
              </a:rPr>
              <a:t>Here, the solution step is formally:</a:t>
            </a:r>
          </a:p>
          <a:p>
            <a:pPr marL="342900" indent="-342900">
              <a:buFont typeface="Arial" panose="020B0604020202020204" pitchFamily="34" charset="0"/>
              <a:buChar char="•"/>
            </a:pPr>
            <a:endParaRPr lang="en-US" dirty="0">
              <a:solidFill>
                <a:schemeClr val="tx1"/>
              </a:solidFill>
            </a:endParaRPr>
          </a:p>
          <a:p>
            <a:pPr marL="342900" indent="-342900">
              <a:buFont typeface="Arial" panose="020B0604020202020204" pitchFamily="34" charset="0"/>
              <a:buChar char="•"/>
            </a:pPr>
            <a:r>
              <a:rPr lang="en-US" dirty="0">
                <a:solidFill>
                  <a:schemeClr val="tx1"/>
                </a:solidFill>
              </a:rPr>
              <a:t>Or, better written as a Matrix system:</a:t>
            </a:r>
          </a:p>
          <a:p>
            <a:endParaRPr lang="en-US" dirty="0">
              <a:solidFill>
                <a:schemeClr val="tx1"/>
              </a:solidFill>
            </a:endParaRPr>
          </a:p>
          <a:p>
            <a:endParaRPr lang="en-US" dirty="0">
              <a:solidFill>
                <a:schemeClr val="tx1"/>
              </a:solidFill>
              <a:effectLst/>
            </a:endParaRPr>
          </a:p>
          <a:p>
            <a:r>
              <a:rPr lang="en-US" dirty="0">
                <a:solidFill>
                  <a:schemeClr val="tx1"/>
                </a:solidFill>
                <a:effectLst/>
              </a:rPr>
              <a:t>This scheme is </a:t>
            </a:r>
            <a:r>
              <a:rPr lang="en-US" b="1" dirty="0">
                <a:solidFill>
                  <a:schemeClr val="tx1"/>
                </a:solidFill>
              </a:rPr>
              <a:t>implicit, i.e., </a:t>
            </a:r>
            <a:r>
              <a:rPr lang="en-US" dirty="0">
                <a:solidFill>
                  <a:schemeClr val="tx1"/>
                </a:solidFill>
              </a:rPr>
              <a:t>requires a matrix inversion, </a:t>
            </a:r>
            <a:r>
              <a:rPr lang="en-US" b="1" dirty="0">
                <a:solidFill>
                  <a:schemeClr val="tx1"/>
                </a:solidFill>
                <a:effectLst/>
              </a:rPr>
              <a:t>and </a:t>
            </a:r>
            <a:r>
              <a:rPr lang="en-US" b="1" dirty="0">
                <a:solidFill>
                  <a:schemeClr val="tx1"/>
                </a:solidFill>
              </a:rPr>
              <a:t>represents an </a:t>
            </a:r>
            <a:r>
              <a:rPr lang="en-US" b="1" dirty="0">
                <a:solidFill>
                  <a:schemeClr val="tx1"/>
                </a:solidFill>
                <a:effectLst/>
              </a:rPr>
              <a:t>example of a finite differ</a:t>
            </a:r>
            <a:r>
              <a:rPr lang="en-US" b="1" dirty="0">
                <a:solidFill>
                  <a:schemeClr val="tx1"/>
                </a:solidFill>
              </a:rPr>
              <a:t>ence technique</a:t>
            </a:r>
            <a:endParaRPr lang="en-US" dirty="0"/>
          </a:p>
        </p:txBody>
      </p:sp>
      <p:pic>
        <p:nvPicPr>
          <p:cNvPr id="8" name="Picture 7">
            <a:extLst>
              <a:ext uri="{FF2B5EF4-FFF2-40B4-BE49-F238E27FC236}">
                <a16:creationId xmlns:a16="http://schemas.microsoft.com/office/drawing/2014/main" id="{F7E8AE0D-C786-927F-9049-DFFC9AE8F454}"/>
              </a:ext>
            </a:extLst>
          </p:cNvPr>
          <p:cNvPicPr>
            <a:picLocks noChangeAspect="1"/>
          </p:cNvPicPr>
          <p:nvPr/>
        </p:nvPicPr>
        <p:blipFill>
          <a:blip r:embed="rId2"/>
          <a:stretch>
            <a:fillRect/>
          </a:stretch>
        </p:blipFill>
        <p:spPr>
          <a:xfrm>
            <a:off x="5258562" y="3789909"/>
            <a:ext cx="4991100" cy="381000"/>
          </a:xfrm>
          <a:prstGeom prst="rect">
            <a:avLst/>
          </a:prstGeom>
        </p:spPr>
      </p:pic>
      <p:pic>
        <p:nvPicPr>
          <p:cNvPr id="10" name="Picture 9">
            <a:extLst>
              <a:ext uri="{FF2B5EF4-FFF2-40B4-BE49-F238E27FC236}">
                <a16:creationId xmlns:a16="http://schemas.microsoft.com/office/drawing/2014/main" id="{4D0A3FF8-9183-CA0F-67CD-9D67BE8F9FD8}"/>
              </a:ext>
            </a:extLst>
          </p:cNvPr>
          <p:cNvPicPr>
            <a:picLocks noChangeAspect="1"/>
          </p:cNvPicPr>
          <p:nvPr/>
        </p:nvPicPr>
        <p:blipFill>
          <a:blip r:embed="rId3"/>
          <a:stretch>
            <a:fillRect/>
          </a:stretch>
        </p:blipFill>
        <p:spPr>
          <a:xfrm>
            <a:off x="5692140" y="4629837"/>
            <a:ext cx="1295400" cy="304800"/>
          </a:xfrm>
          <a:prstGeom prst="rect">
            <a:avLst/>
          </a:prstGeom>
        </p:spPr>
      </p:pic>
      <p:pic>
        <p:nvPicPr>
          <p:cNvPr id="13" name="Picture 12">
            <a:extLst>
              <a:ext uri="{FF2B5EF4-FFF2-40B4-BE49-F238E27FC236}">
                <a16:creationId xmlns:a16="http://schemas.microsoft.com/office/drawing/2014/main" id="{D1867E9B-8B2C-E943-5B3D-8BF4E9525B5E}"/>
              </a:ext>
            </a:extLst>
          </p:cNvPr>
          <p:cNvPicPr>
            <a:picLocks noChangeAspect="1"/>
          </p:cNvPicPr>
          <p:nvPr/>
        </p:nvPicPr>
        <p:blipFill>
          <a:blip r:embed="rId4"/>
          <a:stretch>
            <a:fillRect/>
          </a:stretch>
        </p:blipFill>
        <p:spPr>
          <a:xfrm>
            <a:off x="2889250" y="2534310"/>
            <a:ext cx="6565900" cy="673100"/>
          </a:xfrm>
          <a:prstGeom prst="rect">
            <a:avLst/>
          </a:prstGeom>
        </p:spPr>
      </p:pic>
    </p:spTree>
    <p:extLst>
      <p:ext uri="{BB962C8B-B14F-4D97-AF65-F5344CB8AC3E}">
        <p14:creationId xmlns:p14="http://schemas.microsoft.com/office/powerpoint/2010/main" val="964958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Sandia Angles">
  <a:themeElements>
    <a:clrScheme name="SandiaBrandTheme">
      <a:dk1>
        <a:srgbClr val="3C3C3C"/>
      </a:dk1>
      <a:lt1>
        <a:srgbClr val="FFFFFF"/>
      </a:lt1>
      <a:dk2>
        <a:srgbClr val="005376"/>
      </a:dk2>
      <a:lt2>
        <a:srgbClr val="FFFFFF"/>
      </a:lt2>
      <a:accent1>
        <a:srgbClr val="00ADD0"/>
      </a:accent1>
      <a:accent2>
        <a:srgbClr val="6CB312"/>
      </a:accent2>
      <a:accent3>
        <a:srgbClr val="FFA033"/>
      </a:accent3>
      <a:accent4>
        <a:srgbClr val="008E74"/>
      </a:accent4>
      <a:accent5>
        <a:srgbClr val="A92C00"/>
      </a:accent5>
      <a:accent6>
        <a:srgbClr val="7D0D7C"/>
      </a:accent6>
      <a:hlink>
        <a:srgbClr val="27ADCF"/>
      </a:hlink>
      <a:folHlink>
        <a:srgbClr val="2588BA"/>
      </a:folHlink>
    </a:clrScheme>
    <a:fontScheme name="Open Sans Bold &amp; light">
      <a:majorFont>
        <a:latin typeface="Open Sans bold"/>
        <a:ea typeface=""/>
        <a:cs typeface=""/>
      </a:majorFont>
      <a:minorFont>
        <a:latin typeface="Open Sans Ligh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lIns="91440" tIns="45720" rIns="91440" bIns="45720" rtlCol="0">
        <a:noAutofit/>
      </a:bodyPr>
      <a:lstStyle>
        <a:defPPr algn="l">
          <a:defRPr dirty="0"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7172</TotalTime>
  <Words>2071</Words>
  <Application>Microsoft Macintosh PowerPoint</Application>
  <PresentationFormat>Widescreen</PresentationFormat>
  <Paragraphs>394</Paragraphs>
  <Slides>37</Slides>
  <Notes>1</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37</vt:i4>
      </vt:variant>
    </vt:vector>
  </HeadingPairs>
  <TitlesOfParts>
    <vt:vector size="46" baseType="lpstr">
      <vt:lpstr>Open Sans bold</vt:lpstr>
      <vt:lpstr>Symbol</vt:lpstr>
      <vt:lpstr>Open Sans</vt:lpstr>
      <vt:lpstr>Arial</vt:lpstr>
      <vt:lpstr>Open Sans Light</vt:lpstr>
      <vt:lpstr>Calibri</vt:lpstr>
      <vt:lpstr>Wingdings</vt:lpstr>
      <vt:lpstr>Courier New</vt:lpstr>
      <vt:lpstr>Sandia Angles</vt:lpstr>
      <vt:lpstr>ME469: Numerical Methods and  Errors</vt:lpstr>
      <vt:lpstr>Simple Passive Scalar Transport</vt:lpstr>
      <vt:lpstr>One Dimensional Temporal, Advection-Diffusion Equation Passive Scalar Transport</vt:lpstr>
      <vt:lpstr>One Dimensional Temporal, Advection-Diffusion Equation Passive Scalar Transport</vt:lpstr>
      <vt:lpstr>The Discretization Step</vt:lpstr>
      <vt:lpstr>Approximations to the Continuous Derivative</vt:lpstr>
      <vt:lpstr>Geometric Interpretation</vt:lpstr>
      <vt:lpstr>Algebraic System of Equations: Explicit</vt:lpstr>
      <vt:lpstr>Algebraic System of Equations: Implicit</vt:lpstr>
      <vt:lpstr>Many Choices on Finite Difference Operators</vt:lpstr>
      <vt:lpstr>Properties of Numerical Methods</vt:lpstr>
      <vt:lpstr>High Level Concepts</vt:lpstr>
      <vt:lpstr>Consistency</vt:lpstr>
      <vt:lpstr>Stability</vt:lpstr>
      <vt:lpstr>Stability Analysis</vt:lpstr>
      <vt:lpstr>Consistency + Stability Analysis</vt:lpstr>
      <vt:lpstr>Convergence</vt:lpstr>
      <vt:lpstr>Numerical Simulation Conundrum</vt:lpstr>
      <vt:lpstr>Lax Equivalence Theorem</vt:lpstr>
      <vt:lpstr>Origin of Numerical Errors</vt:lpstr>
      <vt:lpstr>Evaluating the Exact Advection Equation Solution</vt:lpstr>
      <vt:lpstr>Exploiting the Directionality of the Flow</vt:lpstr>
      <vt:lpstr>Properties of the FT-BS </vt:lpstr>
      <vt:lpstr>Modified Equation for the Forward-in-time, Backward-in-space</vt:lpstr>
      <vt:lpstr>Introducing: An Upwind-based Scheme</vt:lpstr>
      <vt:lpstr>Modified Equation for the Upwind-based Scheme</vt:lpstr>
      <vt:lpstr>General Comments</vt:lpstr>
      <vt:lpstr>Model 1 and Model 2 Modified Equations</vt:lpstr>
      <vt:lpstr>Model 1</vt:lpstr>
      <vt:lpstr>Model 1</vt:lpstr>
      <vt:lpstr>Model 2</vt:lpstr>
      <vt:lpstr>Model 2</vt:lpstr>
      <vt:lpstr>Model 1: Dissipative-like Error</vt:lpstr>
      <vt:lpstr>Model 2: Dispersion-like Error</vt:lpstr>
      <vt:lpstr>A Note on Conservation: f</vt:lpstr>
      <vt:lpstr>A Note on Conservation: f2/2</vt:lpstr>
      <vt:lpstr>Final Notes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Rejeki Lancar</dc:creator>
  <cp:lastModifiedBy>Domino, Stefan Paul</cp:lastModifiedBy>
  <cp:revision>624</cp:revision>
  <cp:lastPrinted>2022-11-15T19:00:23Z</cp:lastPrinted>
  <dcterms:created xsi:type="dcterms:W3CDTF">2018-07-21T13:25:45Z</dcterms:created>
  <dcterms:modified xsi:type="dcterms:W3CDTF">2023-03-18T00:08:21Z</dcterms:modified>
</cp:coreProperties>
</file>